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Default Extension="svg" ContentType="image/svg+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commentAuthors.xml" ContentType="application/vnd.openxmlformats-officedocument.presentationml.commentAuthor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5"/>
  </p:notesMasterIdLst>
  <p:handoutMasterIdLst>
    <p:handoutMasterId r:id="rId36"/>
  </p:handoutMasterIdLst>
  <p:sldIdLst>
    <p:sldId id="323" r:id="rId2"/>
    <p:sldId id="273" r:id="rId3"/>
    <p:sldId id="276" r:id="rId4"/>
    <p:sldId id="284" r:id="rId5"/>
    <p:sldId id="283" r:id="rId6"/>
    <p:sldId id="287" r:id="rId7"/>
    <p:sldId id="275" r:id="rId8"/>
    <p:sldId id="274" r:id="rId9"/>
    <p:sldId id="304" r:id="rId10"/>
    <p:sldId id="289" r:id="rId11"/>
    <p:sldId id="291" r:id="rId12"/>
    <p:sldId id="296" r:id="rId13"/>
    <p:sldId id="305" r:id="rId14"/>
    <p:sldId id="297" r:id="rId15"/>
    <p:sldId id="298" r:id="rId16"/>
    <p:sldId id="308" r:id="rId17"/>
    <p:sldId id="299" r:id="rId18"/>
    <p:sldId id="300" r:id="rId19"/>
    <p:sldId id="307" r:id="rId20"/>
    <p:sldId id="301" r:id="rId21"/>
    <p:sldId id="302" r:id="rId22"/>
    <p:sldId id="310" r:id="rId23"/>
    <p:sldId id="306" r:id="rId24"/>
    <p:sldId id="311" r:id="rId25"/>
    <p:sldId id="312" r:id="rId26"/>
    <p:sldId id="314" r:id="rId27"/>
    <p:sldId id="315" r:id="rId28"/>
    <p:sldId id="316" r:id="rId29"/>
    <p:sldId id="317" r:id="rId30"/>
    <p:sldId id="294" r:id="rId31"/>
    <p:sldId id="321" r:id="rId32"/>
    <p:sldId id="277" r:id="rId33"/>
    <p:sldId id="272"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 ravi teja" initials="mrt" lastIdx="1" clrIdx="0">
    <p:extLst>
      <p:ext uri="{19B8F6BF-5375-455C-9EA6-DF929625EA0E}">
        <p15:presenceInfo xmlns="" xmlns:p15="http://schemas.microsoft.com/office/powerpoint/2012/main" userId="m ravi tej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FF6600"/>
    <a:srgbClr val="009900"/>
    <a:srgbClr val="F4AF83"/>
    <a:srgbClr val="006666"/>
    <a:srgbClr val="0099FF"/>
    <a:srgbClr val="008080"/>
    <a:srgbClr val="0F9F7D"/>
    <a:srgbClr val="008000"/>
    <a:srgbClr val="373545"/>
    <a:srgbClr val="AFABAB"/>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28" autoAdjust="0"/>
    <p:restoredTop sz="94660"/>
  </p:normalViewPr>
  <p:slideViewPr>
    <p:cSldViewPr snapToGrid="0">
      <p:cViewPr varScale="1">
        <p:scale>
          <a:sx n="90" d="100"/>
          <a:sy n="90" d="100"/>
        </p:scale>
        <p:origin x="-312" y="-67"/>
      </p:cViewPr>
      <p:guideLst>
        <p:guide orient="horz" pos="2160"/>
        <p:guide pos="3840"/>
      </p:guideLst>
    </p:cSldViewPr>
  </p:slideViewPr>
  <p:notesTextViewPr>
    <p:cViewPr>
      <p:scale>
        <a:sx n="1" d="1"/>
        <a:sy n="1" d="1"/>
      </p:scale>
      <p:origin x="0" y="0"/>
    </p:cViewPr>
  </p:notesTextViewPr>
  <p:notesViewPr>
    <p:cSldViewPr snapToGrid="0">
      <p:cViewPr varScale="1">
        <p:scale>
          <a:sx n="52" d="100"/>
          <a:sy n="52" d="100"/>
        </p:scale>
        <p:origin x="2680" y="60"/>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dirty="0"/>
              <a:t>Hi to all</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E5FBE0-5C21-4E83-8069-52D09BCDD71E}" type="datetimeFigureOut">
              <a:rPr lang="en-IN" smtClean="0"/>
              <a:pPr/>
              <a:t>27-06-2022</a:t>
            </a:fld>
            <a:endParaRPr lang="en-IN"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6C5872-5BF2-424D-ADD9-174D7927D36A}" type="slidenum">
              <a:rPr lang="en-IN" smtClean="0"/>
              <a:pPr/>
              <a:t>‹#›</a:t>
            </a:fld>
            <a:endParaRPr lang="en-IN" dirty="0"/>
          </a:p>
        </p:txBody>
      </p:sp>
    </p:spTree>
    <p:extLst>
      <p:ext uri="{BB962C8B-B14F-4D97-AF65-F5344CB8AC3E}">
        <p14:creationId xmlns="" xmlns:p14="http://schemas.microsoft.com/office/powerpoint/2010/main" val="3256529248"/>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4.sv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dirty="0"/>
              <a:t>Hi to all</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846DD5-0A30-46AD-B2E1-F25508726044}" type="datetimeFigureOut">
              <a:rPr lang="en-IN" smtClean="0"/>
              <a:pPr/>
              <a:t>27-06-2022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FBC11-2ED2-450E-A0CC-CEA7380C613F}" type="slidenum">
              <a:rPr lang="en-IN" smtClean="0"/>
              <a:pPr/>
              <a:t>‹#›</a:t>
            </a:fld>
            <a:endParaRPr lang="en-IN" dirty="0"/>
          </a:p>
        </p:txBody>
      </p:sp>
    </p:spTree>
    <p:extLst>
      <p:ext uri="{BB962C8B-B14F-4D97-AF65-F5344CB8AC3E}">
        <p14:creationId xmlns="" xmlns:p14="http://schemas.microsoft.com/office/powerpoint/2010/main" val="168595950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Date Placeholder 3">
            <a:extLst>
              <a:ext uri="{FF2B5EF4-FFF2-40B4-BE49-F238E27FC236}">
                <a16:creationId xmlns="" xmlns:a16="http://schemas.microsoft.com/office/drawing/2014/main" id="{959A3652-50D4-4FDF-8386-41D9AF369814}"/>
              </a:ext>
            </a:extLst>
          </p:cNvPr>
          <p:cNvSpPr txBox="1">
            <a:spLocks/>
          </p:cNvSpPr>
          <p:nvPr userDrawn="1"/>
        </p:nvSpPr>
        <p:spPr>
          <a:xfrm>
            <a:off x="777239" y="6634573"/>
            <a:ext cx="5781822" cy="220979"/>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6" name="Date Placeholder 3">
            <a:extLst>
              <a:ext uri="{FF2B5EF4-FFF2-40B4-BE49-F238E27FC236}">
                <a16:creationId xmlns="" xmlns:a16="http://schemas.microsoft.com/office/drawing/2014/main" id="{B31DCAD4-E344-44EC-AB07-C9E97F2AF1A1}"/>
              </a:ext>
            </a:extLst>
          </p:cNvPr>
          <p:cNvSpPr txBox="1">
            <a:spLocks/>
          </p:cNvSpPr>
          <p:nvPr userDrawn="1"/>
        </p:nvSpPr>
        <p:spPr>
          <a:xfrm>
            <a:off x="6559062" y="6634573"/>
            <a:ext cx="5195133" cy="220979"/>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 xmlns:a16="http://schemas.microsoft.com/office/drawing/2014/main" id="{2F22E408-EF1D-4BD0-98E0-8FC4C9B3A82C}"/>
              </a:ext>
            </a:extLst>
          </p:cNvPr>
          <p:cNvSpPr txBox="1">
            <a:spLocks/>
          </p:cNvSpPr>
          <p:nvPr userDrawn="1"/>
        </p:nvSpPr>
        <p:spPr>
          <a:xfrm>
            <a:off x="11754196" y="6637020"/>
            <a:ext cx="437803" cy="220979"/>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 xmlns:a16="http://schemas.microsoft.com/office/drawing/2014/main" id="{E7651D7E-4AFA-4EAA-B423-DDD0ED684DAE}"/>
              </a:ext>
            </a:extLst>
          </p:cNvPr>
          <p:cNvSpPr txBox="1">
            <a:spLocks/>
          </p:cNvSpPr>
          <p:nvPr userDrawn="1"/>
        </p:nvSpPr>
        <p:spPr>
          <a:xfrm>
            <a:off x="-1" y="-1"/>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 xmlns:a16="http://schemas.microsoft.com/office/drawing/2014/main" id="{C25449CC-CB33-491F-903E-B38334CA8A09}"/>
              </a:ext>
            </a:extLst>
          </p:cNvPr>
          <p:cNvSpPr txBox="1">
            <a:spLocks/>
          </p:cNvSpPr>
          <p:nvPr userDrawn="1"/>
        </p:nvSpPr>
        <p:spPr>
          <a:xfrm>
            <a:off x="0" y="6634573"/>
            <a:ext cx="777239" cy="22152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270973203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 y="232759"/>
            <a:ext cx="12192000" cy="714892"/>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lvl1pPr>
              <a:defRPr b="0" cap="none" spc="0">
                <a:ln w="0"/>
                <a:solidFill>
                  <a:schemeClr val="bg1"/>
                </a:solidFill>
                <a:effectLst>
                  <a:outerShdw blurRad="38100" dist="25400" dir="5400000" algn="ctr" rotWithShape="0">
                    <a:srgbClr val="6E747A">
                      <a:alpha val="43000"/>
                    </a:srgbClr>
                  </a:outerShdw>
                </a:effectLst>
              </a:defRPr>
            </a:lvl1pPr>
          </a:lstStyle>
          <a:p>
            <a:r>
              <a:rPr lang="en-US" dirty="0"/>
              <a:t>Click to edit Master title style</a:t>
            </a:r>
            <a:endParaRPr lang="en-IN" dirty="0"/>
          </a:p>
        </p:txBody>
      </p:sp>
      <p:sp>
        <p:nvSpPr>
          <p:cNvPr id="3" name="Content Placeholder 2"/>
          <p:cNvSpPr>
            <a:spLocks noGrp="1"/>
          </p:cNvSpPr>
          <p:nvPr>
            <p:ph idx="1"/>
          </p:nvPr>
        </p:nvSpPr>
        <p:spPr>
          <a:xfrm>
            <a:off x="199505" y="1097279"/>
            <a:ext cx="11779135" cy="5394960"/>
          </a:xfrm>
        </p:spPr>
        <p:txBody>
          <a:bodyPr/>
          <a:lstStyle>
            <a:lvl1pPr marL="228600" indent="-228600">
              <a:buFont typeface="Wingdings" panose="05000000000000000000" pitchFamily="2" charset="2"/>
              <a:buChar char="Ø"/>
              <a:defRPr/>
            </a:lvl1pPr>
            <a:lvl2pPr marL="685800" indent="-228600">
              <a:buFont typeface="Wingdings" panose="05000000000000000000" pitchFamily="2" charset="2"/>
              <a:buChar char="q"/>
              <a:defRPr/>
            </a:lvl2pPr>
            <a:lvl3pPr marL="1143000" indent="-228600">
              <a:buFont typeface="Courier New" panose="02070309020205020404" pitchFamily="49" charset="0"/>
              <a:buChar char="o"/>
              <a:defRPr/>
            </a:lvl3pPr>
            <a:lvl4pPr marL="1600200" indent="-228600">
              <a:buFont typeface="Wingdings" panose="05000000000000000000" pitchFamily="2" charset="2"/>
              <a:buChar char="§"/>
              <a:defRPr/>
            </a:lvl4pPr>
            <a:lvl5pPr marL="2057400" indent="-228600">
              <a:buFont typeface="Arial" panose="020B0604020202020204" pitchFamily="34" charset="0"/>
              <a:buChar cha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Date Placeholder 3">
            <a:extLst>
              <a:ext uri="{FF2B5EF4-FFF2-40B4-BE49-F238E27FC236}">
                <a16:creationId xmlns="" xmlns:a16="http://schemas.microsoft.com/office/drawing/2014/main" id="{BB998037-E035-4CAB-833F-75CAE5A73D0B}"/>
              </a:ext>
            </a:extLst>
          </p:cNvPr>
          <p:cNvSpPr txBox="1">
            <a:spLocks/>
          </p:cNvSpPr>
          <p:nvPr userDrawn="1"/>
        </p:nvSpPr>
        <p:spPr>
          <a:xfrm>
            <a:off x="777239" y="6642828"/>
            <a:ext cx="5654039" cy="215172"/>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Dept. of Computer Science and Engineering</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 xmlns:a16="http://schemas.microsoft.com/office/drawing/2014/main" id="{BC5DB233-EECA-4CB3-99D6-5066ABF08F18}"/>
              </a:ext>
            </a:extLst>
          </p:cNvPr>
          <p:cNvSpPr txBox="1">
            <a:spLocks/>
          </p:cNvSpPr>
          <p:nvPr userDrawn="1"/>
        </p:nvSpPr>
        <p:spPr>
          <a:xfrm>
            <a:off x="6431278" y="6641866"/>
            <a:ext cx="5322917" cy="216133"/>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Srinivasa Ramanujan Institute of Technology</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 xmlns:a16="http://schemas.microsoft.com/office/drawing/2014/main" id="{CB262772-2230-41D2-9B79-2AECA3A31396}"/>
              </a:ext>
            </a:extLst>
          </p:cNvPr>
          <p:cNvSpPr txBox="1">
            <a:spLocks/>
          </p:cNvSpPr>
          <p:nvPr userDrawn="1"/>
        </p:nvSpPr>
        <p:spPr>
          <a:xfrm>
            <a:off x="11754196" y="6641865"/>
            <a:ext cx="437803" cy="216133"/>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DAC095C-C545-42F9-B93D-2B3224753C51}" type="slidenum">
              <a:rPr lang="en-US" sz="1600" b="1" smtClean="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pPr algn="ctr"/>
              <a:t>‹#›</a:t>
            </a:fld>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 xmlns:a16="http://schemas.microsoft.com/office/drawing/2014/main" id="{1B44364A-DBDE-4F64-9D13-B56BF0C232A3}"/>
              </a:ext>
            </a:extLst>
          </p:cNvPr>
          <p:cNvSpPr txBox="1">
            <a:spLocks/>
          </p:cNvSpPr>
          <p:nvPr userDrawn="1"/>
        </p:nvSpPr>
        <p:spPr>
          <a:xfrm>
            <a:off x="-1" y="-1"/>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1500" b="1" i="1" dirty="0" smtClean="0">
                <a:solidFill>
                  <a:schemeClr val="bg1"/>
                </a:solidFill>
                <a:effectLst/>
                <a:latin typeface="Times New Roman" panose="02020603050405020304" pitchFamily="18" charset="0"/>
                <a:cs typeface="Times New Roman" panose="02020603050405020304" pitchFamily="18" charset="0"/>
              </a:rPr>
              <a:t> A Comparative</a:t>
            </a:r>
            <a:r>
              <a:rPr lang="en-IN" sz="1500" b="1" i="1" baseline="0" dirty="0" smtClean="0">
                <a:solidFill>
                  <a:schemeClr val="bg1"/>
                </a:solidFill>
                <a:effectLst/>
                <a:latin typeface="Times New Roman" panose="02020603050405020304" pitchFamily="18" charset="0"/>
                <a:cs typeface="Times New Roman" panose="02020603050405020304" pitchFamily="18" charset="0"/>
              </a:rPr>
              <a:t> Study On Skin </a:t>
            </a:r>
            <a:r>
              <a:rPr lang="en-IN" sz="1500" b="1" i="1" baseline="0" dirty="0" smtClean="0">
                <a:solidFill>
                  <a:schemeClr val="bg1"/>
                </a:solidFill>
                <a:effectLst/>
                <a:latin typeface="Times New Roman" panose="02020603050405020304" pitchFamily="18" charset="0"/>
                <a:cs typeface="Times New Roman" panose="02020603050405020304" pitchFamily="18" charset="0"/>
              </a:rPr>
              <a:t>Cancer Detection  </a:t>
            </a:r>
            <a:r>
              <a:rPr lang="en-IN" sz="1500" b="1" i="1" baseline="0" dirty="0" smtClean="0">
                <a:solidFill>
                  <a:schemeClr val="bg1"/>
                </a:solidFill>
                <a:effectLst/>
                <a:latin typeface="Times New Roman" panose="02020603050405020304" pitchFamily="18" charset="0"/>
                <a:cs typeface="Times New Roman" panose="02020603050405020304" pitchFamily="18" charset="0"/>
              </a:rPr>
              <a:t>Using Transfer Learning Models and </a:t>
            </a:r>
            <a:r>
              <a:rPr lang="en-IN" sz="1500" b="1" i="1" baseline="0" dirty="0" err="1" smtClean="0">
                <a:solidFill>
                  <a:schemeClr val="bg1"/>
                </a:solidFill>
                <a:effectLst/>
                <a:latin typeface="Times New Roman" panose="02020603050405020304" pitchFamily="18" charset="0"/>
                <a:cs typeface="Times New Roman" panose="02020603050405020304" pitchFamily="18" charset="0"/>
              </a:rPr>
              <a:t>Convolutional</a:t>
            </a:r>
            <a:r>
              <a:rPr lang="en-IN" sz="1500" b="1" i="1" baseline="0" dirty="0" smtClean="0">
                <a:solidFill>
                  <a:schemeClr val="bg1"/>
                </a:solidFill>
                <a:effectLst/>
                <a:latin typeface="Times New Roman" panose="02020603050405020304" pitchFamily="18" charset="0"/>
                <a:cs typeface="Times New Roman" panose="02020603050405020304" pitchFamily="18" charset="0"/>
              </a:rPr>
              <a:t>  Neural  Networks</a:t>
            </a: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 xmlns:a16="http://schemas.microsoft.com/office/drawing/2014/main" id="{A72D5020-7DF7-495B-96CC-4064365630D3}"/>
              </a:ext>
            </a:extLst>
          </p:cNvPr>
          <p:cNvPicPr>
            <a:picLocks noChangeAspect="1"/>
          </p:cNvPicPr>
          <p:nvPr userDrawn="1"/>
        </p:nvPicPr>
        <p:blipFill>
          <a:blip r:embed="rId2" cstate="print">
            <a:extLst>
              <a:ext uri="{28A0092B-C50C-407E-A947-70E740481C1C}">
                <a14:useLocalDpi xmlns="" xmlns:a14="http://schemas.microsoft.com/office/drawing/2010/main" val="0"/>
              </a:ext>
            </a:extLst>
          </a:blip>
          <a:stretch>
            <a:fillRect/>
          </a:stretch>
        </p:blipFill>
        <p:spPr>
          <a:xfrm>
            <a:off x="11506200" y="5956065"/>
            <a:ext cx="685800" cy="685800"/>
          </a:xfrm>
          <a:prstGeom prst="rect">
            <a:avLst/>
          </a:prstGeom>
        </p:spPr>
      </p:pic>
      <p:sp>
        <p:nvSpPr>
          <p:cNvPr id="10" name="Date Placeholder 3">
            <a:extLst>
              <a:ext uri="{FF2B5EF4-FFF2-40B4-BE49-F238E27FC236}">
                <a16:creationId xmlns="" xmlns:a16="http://schemas.microsoft.com/office/drawing/2014/main" id="{1D25D96C-1396-47B4-9E8C-C053C7555307}"/>
              </a:ext>
            </a:extLst>
          </p:cNvPr>
          <p:cNvSpPr txBox="1">
            <a:spLocks/>
          </p:cNvSpPr>
          <p:nvPr userDrawn="1"/>
        </p:nvSpPr>
        <p:spPr>
          <a:xfrm>
            <a:off x="0" y="6642828"/>
            <a:ext cx="777239" cy="21517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 </a:t>
            </a:r>
            <a:r>
              <a:rPr lang="en-US" sz="1600" b="1" cap="small" baseline="0" dirty="0">
                <a:solidFill>
                  <a:schemeClr val="bg1"/>
                </a:solidFill>
                <a:latin typeface="Times New Roman" panose="02020603050405020304" pitchFamily="18" charset="0"/>
                <a:cs typeface="Times New Roman" panose="02020603050405020304" pitchFamily="18" charset="0"/>
              </a:rPr>
              <a:t>B</a:t>
            </a:r>
            <a:r>
              <a:rPr lang="en-US" sz="1600" b="0" cap="small" baseline="0" dirty="0">
                <a:solidFill>
                  <a:schemeClr val="bg1"/>
                </a:solidFill>
                <a:latin typeface="Times New Roman" panose="02020603050405020304" pitchFamily="18" charset="0"/>
                <a:cs typeface="Times New Roman" panose="02020603050405020304" pitchFamily="18" charset="0"/>
              </a:rPr>
              <a:t>- 01</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15855978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 xmlns:p14="http://schemas.microsoft.com/office/powerpoint/2010/main" val="114516546"/>
      </p:ext>
    </p:extLst>
  </p:cSld>
  <p:clrMap bg1="lt1" tx1="dk1" bg2="lt2" tx2="dk2" accent1="accent1" accent2="accent2" accent3="accent3" accent4="accent4" accent5="accent5" accent6="accent6" hlink="hlink" folHlink="folHlink"/>
  <p:sldLayoutIdLst>
    <p:sldLayoutId id="2147483651" r:id="rId1"/>
    <p:sldLayoutId id="2147483652" r:id="rId2"/>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just" defTabSz="914400" rtl="0" eaLnBrk="1" latinLnBrk="0" hangingPunct="1">
        <a:lnSpc>
          <a:spcPct val="90000"/>
        </a:lnSpc>
        <a:spcBef>
          <a:spcPts val="1000"/>
        </a:spcBef>
        <a:buFont typeface="Wingdings" panose="05000000000000000000" pitchFamily="2" charset="2"/>
        <a:buChar char="q"/>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Ø"/>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1-s2.0-S1877050914014677-main.pdf" TargetMode="External"/><Relationship Id="rId2" Type="http://schemas.openxmlformats.org/officeDocument/2006/relationships/hyperlink" Target="1-s2.0-S1877050920311662-main.pdf" TargetMode="External"/><Relationship Id="rId1" Type="http://schemas.openxmlformats.org/officeDocument/2006/relationships/slideLayout" Target="../slideLayouts/slideLayout2.xml"/><Relationship Id="rId6" Type="http://schemas.openxmlformats.org/officeDocument/2006/relationships/hyperlink" Target="8145713.pdf" TargetMode="External"/><Relationship Id="rId5" Type="http://schemas.openxmlformats.org/officeDocument/2006/relationships/hyperlink" Target="A_Method_Of_Skin_Disease_Detection_Using_Image_Pro.pdf" TargetMode="External"/><Relationship Id="rId4" Type="http://schemas.openxmlformats.org/officeDocument/2006/relationships/hyperlink" Target="1-s2.0-S2352914819302047-main.pdf"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1-s2.0-S1877050914014677-main.pdf" TargetMode="External"/><Relationship Id="rId2" Type="http://schemas.openxmlformats.org/officeDocument/2006/relationships/hyperlink" Target="1-s2.0-S1877050920311662-main.pdf"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8145713.pdf" TargetMode="External"/><Relationship Id="rId2" Type="http://schemas.openxmlformats.org/officeDocument/2006/relationships/hyperlink" Target="A_Method_Of_Skin_Disease_Detection_Using_Image_Pro.pdf"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1"/>
          <p:cNvSpPr txBox="1">
            <a:spLocks/>
          </p:cNvSpPr>
          <p:nvPr/>
        </p:nvSpPr>
        <p:spPr>
          <a:xfrm>
            <a:off x="4856127" y="1798498"/>
            <a:ext cx="2382924" cy="584534"/>
          </a:xfrm>
          <a:prstGeom prst="rect">
            <a:avLst/>
          </a:prstGeom>
        </p:spPr>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2600" b="0" dirty="0">
                <a:effectLst>
                  <a:outerShdw blurRad="38100" dist="38100" dir="2700000" algn="tl">
                    <a:srgbClr val="000000">
                      <a:alpha val="43137"/>
                    </a:srgbClr>
                  </a:outerShdw>
                </a:effectLst>
              </a:rPr>
              <a:t>Shaik Umme Honey</a:t>
            </a:r>
          </a:p>
          <a:p>
            <a:pPr>
              <a:spcBef>
                <a:spcPts val="300"/>
              </a:spcBef>
            </a:pPr>
            <a:r>
              <a:rPr lang="en-US" sz="1200" b="0" dirty="0"/>
              <a:t>Roll No. 184G1A05A7</a:t>
            </a:r>
          </a:p>
        </p:txBody>
      </p:sp>
      <p:sp>
        <p:nvSpPr>
          <p:cNvPr id="3" name="Subtitle 11"/>
          <p:cNvSpPr txBox="1">
            <a:spLocks/>
          </p:cNvSpPr>
          <p:nvPr/>
        </p:nvSpPr>
        <p:spPr>
          <a:xfrm>
            <a:off x="3759654" y="2475580"/>
            <a:ext cx="4672674" cy="8980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1400" b="0" i="1" dirty="0"/>
              <a:t>Under the guidance of</a:t>
            </a:r>
          </a:p>
          <a:p>
            <a:pPr>
              <a:spcBef>
                <a:spcPts val="200"/>
              </a:spcBef>
            </a:pPr>
            <a:r>
              <a:rPr lang="en-US" sz="2400" b="0" dirty="0">
                <a:effectLst>
                  <a:outerShdw blurRad="38100" dist="38100" dir="2700000" algn="tl">
                    <a:srgbClr val="000000">
                      <a:alpha val="43137"/>
                    </a:srgbClr>
                  </a:outerShdw>
                </a:effectLst>
              </a:rPr>
              <a:t>Mr. Sreedhar Boya </a:t>
            </a:r>
            <a:r>
              <a:rPr lang="en-US" sz="1600" b="0" baseline="-25000" dirty="0">
                <a:effectLst>
                  <a:outerShdw blurRad="38100" dist="38100" dir="2700000" algn="tl">
                    <a:srgbClr val="000000">
                      <a:alpha val="43137"/>
                    </a:srgbClr>
                  </a:outerShdw>
                </a:effectLst>
              </a:rPr>
              <a:t>M.Tech,MBA</a:t>
            </a:r>
            <a:endParaRPr lang="en-IN" sz="2400" b="0" baseline="-25000" dirty="0">
              <a:effectLst>
                <a:outerShdw blurRad="38100" dist="38100" dir="2700000" algn="tl">
                  <a:srgbClr val="000000">
                    <a:alpha val="43137"/>
                  </a:srgbClr>
                </a:outerShdw>
              </a:effectLst>
            </a:endParaRPr>
          </a:p>
          <a:p>
            <a:pPr>
              <a:spcBef>
                <a:spcPts val="200"/>
              </a:spcBef>
            </a:pPr>
            <a:r>
              <a:rPr lang="en-IN" sz="1400" b="0" dirty="0"/>
              <a:t>Assistant Professor</a:t>
            </a:r>
          </a:p>
        </p:txBody>
      </p:sp>
      <p:sp>
        <p:nvSpPr>
          <p:cNvPr id="4" name="Subtitle 11"/>
          <p:cNvSpPr txBox="1">
            <a:spLocks/>
          </p:cNvSpPr>
          <p:nvPr/>
        </p:nvSpPr>
        <p:spPr>
          <a:xfrm>
            <a:off x="1514475" y="5162533"/>
            <a:ext cx="9163049" cy="1427181"/>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500"/>
              </a:spcBef>
            </a:pPr>
            <a:r>
              <a:rPr lang="en-US" sz="4200" b="0" dirty="0">
                <a:effectLst>
                  <a:outerShdw blurRad="38100" dist="38100" dir="2700000" algn="tl">
                    <a:srgbClr val="000000">
                      <a:alpha val="43137"/>
                    </a:srgbClr>
                  </a:outerShdw>
                </a:effectLst>
              </a:rPr>
              <a:t>Department of Computer Science and Engineering      </a:t>
            </a:r>
          </a:p>
          <a:p>
            <a:pPr>
              <a:spcBef>
                <a:spcPts val="500"/>
              </a:spcBef>
            </a:pPr>
            <a:r>
              <a:rPr lang="en-US" sz="6500" b="0" dirty="0">
                <a:solidFill>
                  <a:srgbClr val="FF0000"/>
                </a:solidFill>
                <a:effectLst>
                  <a:outerShdw blurRad="38100" dist="38100" dir="2700000" algn="tl">
                    <a:srgbClr val="000000">
                      <a:alpha val="43137"/>
                    </a:srgbClr>
                  </a:outerShdw>
                </a:effectLst>
              </a:rPr>
              <a:t>Srinivasa Ramanujan Institute of Technology</a:t>
            </a:r>
          </a:p>
          <a:p>
            <a:pPr>
              <a:spcBef>
                <a:spcPts val="300"/>
              </a:spcBef>
            </a:pPr>
            <a:r>
              <a:rPr lang="en-US" sz="2100" dirty="0">
                <a:effectLst/>
                <a:ea typeface="Times New Roman" panose="02020603050405020304" pitchFamily="18" charset="0"/>
              </a:rPr>
              <a:t>(Affiliated to JNTUA &amp; Approved by AICTE) (Accredited by NAAC with ‘A’ Grade &amp; Accredited by NBA (EEE, ECE &amp; CSE)</a:t>
            </a:r>
            <a:endParaRPr lang="en-US" sz="2100" b="0" dirty="0"/>
          </a:p>
          <a:p>
            <a:pPr>
              <a:spcBef>
                <a:spcPts val="300"/>
              </a:spcBef>
            </a:pPr>
            <a:r>
              <a:rPr lang="en-US" sz="2300" dirty="0"/>
              <a:t>Rotarypuram Village, B K Samudram Mandal, Ananthapuramu – 515701.</a:t>
            </a:r>
          </a:p>
          <a:p>
            <a:pPr>
              <a:spcAft>
                <a:spcPts val="100"/>
              </a:spcAft>
            </a:pPr>
            <a:r>
              <a:rPr lang="en-US" sz="2500" dirty="0">
                <a:solidFill>
                  <a:schemeClr val="accent1">
                    <a:lumMod val="50000"/>
                  </a:schemeClr>
                </a:solidFill>
              </a:rPr>
              <a:t>2021 - 2022</a:t>
            </a:r>
            <a:endParaRPr lang="en-US" sz="2500" b="0" dirty="0"/>
          </a:p>
          <a:p>
            <a:endParaRPr lang="en-IN" b="0" dirty="0"/>
          </a:p>
        </p:txBody>
      </p:sp>
      <p:sp>
        <p:nvSpPr>
          <p:cNvPr id="5" name="Subtitle 11">
            <a:extLst>
              <a:ext uri="{FF2B5EF4-FFF2-40B4-BE49-F238E27FC236}">
                <a16:creationId xmlns:a16="http://schemas.microsoft.com/office/drawing/2014/main" xmlns="" id="{76632DCF-444C-4AB9-A9A9-24B78326A786}"/>
              </a:ext>
            </a:extLst>
          </p:cNvPr>
          <p:cNvSpPr txBox="1">
            <a:spLocks/>
          </p:cNvSpPr>
          <p:nvPr/>
        </p:nvSpPr>
        <p:spPr>
          <a:xfrm>
            <a:off x="1412371" y="1795054"/>
            <a:ext cx="2382924" cy="584534"/>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IN" sz="2200" b="0" dirty="0">
                <a:effectLst>
                  <a:outerShdw blurRad="38100" dist="38100" dir="2700000" algn="tl">
                    <a:srgbClr val="000000">
                      <a:alpha val="43137"/>
                    </a:srgbClr>
                  </a:outerShdw>
                </a:effectLst>
              </a:rPr>
              <a:t>M.Ravi Teja</a:t>
            </a:r>
            <a:endParaRPr lang="en-US" sz="2200" b="0" dirty="0">
              <a:effectLst>
                <a:outerShdw blurRad="38100" dist="38100" dir="2700000" algn="tl">
                  <a:srgbClr val="000000">
                    <a:alpha val="43137"/>
                  </a:srgbClr>
                </a:outerShdw>
              </a:effectLst>
            </a:endParaRPr>
          </a:p>
          <a:p>
            <a:pPr>
              <a:spcBef>
                <a:spcPts val="300"/>
              </a:spcBef>
            </a:pPr>
            <a:r>
              <a:rPr lang="en-US" sz="1200" b="0" dirty="0"/>
              <a:t>Roll No. 184G1A0564</a:t>
            </a:r>
          </a:p>
        </p:txBody>
      </p:sp>
      <p:sp>
        <p:nvSpPr>
          <p:cNvPr id="6" name="Subtitle 11">
            <a:extLst>
              <a:ext uri="{FF2B5EF4-FFF2-40B4-BE49-F238E27FC236}">
                <a16:creationId xmlns:a16="http://schemas.microsoft.com/office/drawing/2014/main" xmlns="" id="{F3C3CADE-4DE0-4FED-8446-912E92DB0292}"/>
              </a:ext>
            </a:extLst>
          </p:cNvPr>
          <p:cNvSpPr txBox="1">
            <a:spLocks/>
          </p:cNvSpPr>
          <p:nvPr/>
        </p:nvSpPr>
        <p:spPr>
          <a:xfrm>
            <a:off x="8478113" y="1679248"/>
            <a:ext cx="2382924" cy="584534"/>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IN" sz="2200" b="0" dirty="0">
                <a:effectLst>
                  <a:outerShdw blurRad="38100" dist="38100" dir="2700000" algn="tl">
                    <a:srgbClr val="000000">
                      <a:alpha val="43137"/>
                    </a:srgbClr>
                  </a:outerShdw>
                </a:effectLst>
              </a:rPr>
              <a:t>K.Swathi</a:t>
            </a:r>
            <a:endParaRPr lang="en-US" sz="2200" b="0" dirty="0">
              <a:effectLst>
                <a:outerShdw blurRad="38100" dist="38100" dir="2700000" algn="tl">
                  <a:srgbClr val="000000">
                    <a:alpha val="43137"/>
                  </a:srgbClr>
                </a:outerShdw>
              </a:effectLst>
            </a:endParaRPr>
          </a:p>
          <a:p>
            <a:pPr>
              <a:spcBef>
                <a:spcPts val="300"/>
              </a:spcBef>
            </a:pPr>
            <a:r>
              <a:rPr lang="en-US" sz="1200" b="0" dirty="0"/>
              <a:t>Roll No. 184G1A05A3</a:t>
            </a:r>
          </a:p>
        </p:txBody>
      </p:sp>
      <p:sp>
        <p:nvSpPr>
          <p:cNvPr id="7" name="Rectangle: Rounded Corners 16">
            <a:extLst>
              <a:ext uri="{FF2B5EF4-FFF2-40B4-BE49-F238E27FC236}">
                <a16:creationId xmlns:a16="http://schemas.microsoft.com/office/drawing/2014/main" xmlns="" id="{F2213882-6464-4A96-96D5-EA4F95F404DE}"/>
              </a:ext>
            </a:extLst>
          </p:cNvPr>
          <p:cNvSpPr/>
          <p:nvPr/>
        </p:nvSpPr>
        <p:spPr>
          <a:xfrm>
            <a:off x="755009" y="335271"/>
            <a:ext cx="10528183" cy="857864"/>
          </a:xfrm>
          <a:prstGeom prst="roundRect">
            <a:avLst/>
          </a:prstGeom>
          <a:solidFill>
            <a:srgbClr val="FF6600"/>
          </a:soli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IN" sz="3200"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 Comparative Study On Skin Cancer </a:t>
            </a:r>
            <a:r>
              <a:rPr lang="en-IN" sz="3200"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Detection using </a:t>
            </a:r>
            <a:r>
              <a:rPr lang="en-IN" sz="3200"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Transfer Learning Models and CNN</a:t>
            </a:r>
            <a:endParaRPr lang="en-IN" sz="32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xmlns="" id="{6C50F0CE-B0FB-48DA-AD7D-E96A1D3BC2A8}"/>
              </a:ext>
            </a:extLst>
          </p:cNvPr>
          <p:cNvSpPr/>
          <p:nvPr/>
        </p:nvSpPr>
        <p:spPr>
          <a:xfrm>
            <a:off x="2714840" y="1261696"/>
            <a:ext cx="6762303" cy="338041"/>
          </a:xfrm>
          <a:prstGeom prst="rect">
            <a:avLst/>
          </a:prstGeom>
        </p:spPr>
        <p:txBody>
          <a:bodyPr wrap="square">
            <a:spAutoFit/>
          </a:bodyPr>
          <a:lstStyle/>
          <a:p>
            <a:pPr algn="ctr">
              <a:lnSpc>
                <a:spcPct val="107000"/>
              </a:lnSpc>
              <a:spcBef>
                <a:spcPts val="500"/>
              </a:spcBef>
              <a:spcAft>
                <a:spcPts val="500"/>
              </a:spcAft>
            </a:pPr>
            <a:r>
              <a:rPr lang="en-IN" sz="1600" i="1" dirty="0">
                <a:solidFill>
                  <a:srgbClr val="000000"/>
                </a:solidFill>
                <a:latin typeface="Times New Roman" panose="02020603050405020304" pitchFamily="18" charset="0"/>
                <a:ea typeface="Calibri" panose="020F0502020204030204" pitchFamily="34" charset="0"/>
              </a:rPr>
              <a:t>by</a:t>
            </a:r>
          </a:p>
        </p:txBody>
      </p:sp>
      <p:pic>
        <p:nvPicPr>
          <p:cNvPr id="9" name="Picture 8">
            <a:extLst>
              <a:ext uri="{FF2B5EF4-FFF2-40B4-BE49-F238E27FC236}">
                <a16:creationId xmlns:a16="http://schemas.microsoft.com/office/drawing/2014/main" xmlns="" id="{894CA60F-9532-4FDC-90D1-528E33CD324E}"/>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174154" y="3477046"/>
            <a:ext cx="1843673" cy="1685487"/>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Problem Definition</a:t>
            </a:r>
            <a:endParaRPr lang="en-US" dirty="0"/>
          </a:p>
        </p:txBody>
      </p:sp>
      <p:sp>
        <p:nvSpPr>
          <p:cNvPr id="3" name="Content Placeholder 2"/>
          <p:cNvSpPr>
            <a:spLocks noGrp="1"/>
          </p:cNvSpPr>
          <p:nvPr>
            <p:ph idx="1"/>
          </p:nvPr>
        </p:nvSpPr>
        <p:spPr/>
        <p:txBody>
          <a:bodyPr>
            <a:normAutofit fontScale="70000" lnSpcReduction="20000"/>
          </a:bodyPr>
          <a:lstStyle/>
          <a:p>
            <a:pPr>
              <a:lnSpc>
                <a:spcPct val="160000"/>
              </a:lnSpc>
            </a:pPr>
            <a:r>
              <a:rPr lang="en-US" dirty="0"/>
              <a:t>Skin Diseases are ranked fourth most common cause of human illness, but many still do not consult doctors. </a:t>
            </a:r>
          </a:p>
          <a:p>
            <a:pPr>
              <a:lnSpc>
                <a:spcPct val="160000"/>
              </a:lnSpc>
            </a:pPr>
            <a:r>
              <a:rPr lang="en-US" dirty="0"/>
              <a:t>We presented a robust and automated method for the diagnosis of dermatological diseases. </a:t>
            </a:r>
          </a:p>
          <a:p>
            <a:pPr>
              <a:lnSpc>
                <a:spcPct val="160000"/>
              </a:lnSpc>
            </a:pPr>
            <a:r>
              <a:rPr lang="en-US" dirty="0"/>
              <a:t>Treatments for skin are more effective and less disfiguring when found early. We should point out that it is to replace doctors because no machine can yet replace the human input on analysis and </a:t>
            </a:r>
            <a:r>
              <a:rPr lang="en-US" dirty="0" smtClean="0"/>
              <a:t>intuition.</a:t>
            </a:r>
          </a:p>
          <a:p>
            <a:pPr>
              <a:lnSpc>
                <a:spcPct val="160000"/>
              </a:lnSpc>
            </a:pPr>
            <a:r>
              <a:rPr lang="en-IN" dirty="0" smtClean="0"/>
              <a:t>So we are using Resnet and Xception algorithms for evaluating the accuracy.</a:t>
            </a:r>
          </a:p>
          <a:p>
            <a:pPr>
              <a:lnSpc>
                <a:spcPct val="160000"/>
              </a:lnSpc>
            </a:pPr>
            <a:r>
              <a:rPr lang="en-IN" dirty="0" smtClean="0"/>
              <a:t>Moreover we are going to compare the both models with ensembling methods of Resnet and other transfer learning methods  for high accuracy.</a:t>
            </a:r>
            <a:endParaRPr lang="en-US" dirty="0"/>
          </a:p>
          <a:p>
            <a:pPr>
              <a:lnSpc>
                <a:spcPct val="160000"/>
              </a:lnSpc>
              <a:buNone/>
            </a:pPr>
            <a:r>
              <a:rPr lang="en-US" dirty="0"/>
              <a:t/>
            </a:r>
            <a:br>
              <a:rPr lang="en-US" dirty="0"/>
            </a:b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Requirements</a:t>
            </a:r>
            <a:endParaRPr lang="en-US" dirty="0"/>
          </a:p>
        </p:txBody>
      </p:sp>
      <p:sp>
        <p:nvSpPr>
          <p:cNvPr id="3" name="Content Placeholder 2"/>
          <p:cNvSpPr>
            <a:spLocks noGrp="1"/>
          </p:cNvSpPr>
          <p:nvPr>
            <p:ph idx="1"/>
          </p:nvPr>
        </p:nvSpPr>
        <p:spPr/>
        <p:txBody>
          <a:bodyPr>
            <a:normAutofit/>
          </a:bodyPr>
          <a:lstStyle/>
          <a:p>
            <a:pPr>
              <a:lnSpc>
                <a:spcPct val="150000"/>
              </a:lnSpc>
            </a:pPr>
            <a:r>
              <a:rPr lang="en-IN" sz="2400" b="1" dirty="0"/>
              <a:t>SYSTEM SPECIFICATIONS:</a:t>
            </a:r>
            <a:endParaRPr lang="en-US" sz="2000" dirty="0"/>
          </a:p>
          <a:p>
            <a:pPr lvl="1">
              <a:lnSpc>
                <a:spcPct val="150000"/>
              </a:lnSpc>
            </a:pPr>
            <a:r>
              <a:rPr lang="en-IN" sz="2000" b="1" dirty="0"/>
              <a:t>H/W Specifications:</a:t>
            </a:r>
            <a:endParaRPr lang="en-US" sz="4000" b="1" dirty="0"/>
          </a:p>
          <a:p>
            <a:pPr lvl="2">
              <a:lnSpc>
                <a:spcPct val="150000"/>
              </a:lnSpc>
            </a:pPr>
            <a:r>
              <a:rPr lang="en-IN" sz="1800" dirty="0"/>
              <a:t>Processor            	        </a:t>
            </a:r>
            <a:r>
              <a:rPr lang="en-IN" sz="1800" dirty="0" smtClean="0"/>
              <a:t>           :  </a:t>
            </a:r>
            <a:r>
              <a:rPr lang="en-IN" sz="1800" dirty="0"/>
              <a:t>I5/Intel Processor</a:t>
            </a:r>
            <a:endParaRPr lang="en-US" sz="3600" b="1" dirty="0"/>
          </a:p>
          <a:p>
            <a:pPr lvl="2">
              <a:lnSpc>
                <a:spcPct val="150000"/>
              </a:lnSpc>
            </a:pPr>
            <a:r>
              <a:rPr lang="en-IN" sz="1800" dirty="0"/>
              <a:t>RAM                                      :  8GB (min)</a:t>
            </a:r>
            <a:endParaRPr lang="en-US" sz="3600" b="1" dirty="0"/>
          </a:p>
          <a:p>
            <a:pPr lvl="2">
              <a:lnSpc>
                <a:spcPct val="150000"/>
              </a:lnSpc>
            </a:pPr>
            <a:r>
              <a:rPr lang="en-IN" sz="1800" dirty="0"/>
              <a:t>Hard Disk                               :  128 GB</a:t>
            </a:r>
            <a:endParaRPr lang="en-US" sz="1400" dirty="0"/>
          </a:p>
          <a:p>
            <a:pPr lvl="1">
              <a:lnSpc>
                <a:spcPct val="150000"/>
              </a:lnSpc>
            </a:pPr>
            <a:r>
              <a:rPr lang="en-IN" sz="2000" b="1" dirty="0"/>
              <a:t>S/W Specifications:	</a:t>
            </a:r>
            <a:endParaRPr lang="en-US" sz="1800" dirty="0"/>
          </a:p>
          <a:p>
            <a:pPr lvl="2">
              <a:lnSpc>
                <a:spcPct val="150000"/>
              </a:lnSpc>
            </a:pPr>
            <a:r>
              <a:rPr lang="en-US" sz="1800" dirty="0"/>
              <a:t>Operating System           :   Windows 10</a:t>
            </a:r>
            <a:endParaRPr lang="en-US" sz="1400" dirty="0"/>
          </a:p>
          <a:p>
            <a:pPr lvl="2">
              <a:lnSpc>
                <a:spcPct val="150000"/>
              </a:lnSpc>
            </a:pPr>
            <a:r>
              <a:rPr lang="en-US" sz="1800" dirty="0"/>
              <a:t>Server-side Script           :   Python 3.6</a:t>
            </a:r>
            <a:endParaRPr lang="en-US" sz="1400" dirty="0"/>
          </a:p>
          <a:p>
            <a:pPr lvl="2">
              <a:lnSpc>
                <a:spcPct val="150000"/>
              </a:lnSpc>
            </a:pPr>
            <a:r>
              <a:rPr lang="en-US" sz="1800" dirty="0"/>
              <a:t>IDE		</a:t>
            </a:r>
            <a:r>
              <a:rPr lang="en-US" sz="1800" dirty="0" smtClean="0"/>
              <a:t>            :   Visual Studio Code</a:t>
            </a:r>
            <a:endParaRPr lang="en-US" sz="1400" dirty="0"/>
          </a:p>
          <a:p>
            <a:pPr lvl="2">
              <a:lnSpc>
                <a:spcPct val="150000"/>
              </a:lnSpc>
            </a:pPr>
            <a:r>
              <a:rPr lang="en-US" sz="1800" dirty="0"/>
              <a:t>Libraries Used	</a:t>
            </a:r>
            <a:r>
              <a:rPr lang="en-US" sz="1800" dirty="0" smtClean="0"/>
              <a:t>            :   </a:t>
            </a:r>
            <a:r>
              <a:rPr lang="en-US" sz="1800" dirty="0"/>
              <a:t>Numpy, </a:t>
            </a:r>
            <a:r>
              <a:rPr lang="en-US" sz="1800" dirty="0" smtClean="0"/>
              <a:t> </a:t>
            </a:r>
            <a:r>
              <a:rPr lang="en-US" sz="1800" dirty="0"/>
              <a:t>Flask, keras,</a:t>
            </a:r>
            <a:r>
              <a:rPr lang="en-US" sz="1400" dirty="0"/>
              <a:t> </a:t>
            </a:r>
            <a:r>
              <a:rPr lang="en-US" sz="1800" dirty="0"/>
              <a:t>pandas,</a:t>
            </a:r>
            <a:r>
              <a:rPr lang="en-US" sz="1400" dirty="0"/>
              <a:t> </a:t>
            </a:r>
            <a:r>
              <a:rPr lang="en-US" sz="1800" dirty="0" err="1" smtClean="0"/>
              <a:t>tensorflow,Skicit</a:t>
            </a:r>
            <a:r>
              <a:rPr lang="en-US" sz="1800" dirty="0" smtClean="0"/>
              <a:t> learn,</a:t>
            </a:r>
            <a:endParaRPr lang="en-US" sz="1400" dirty="0"/>
          </a:p>
          <a:p>
            <a:pPr>
              <a:buNone/>
            </a:pPr>
            <a:endParaRPr lang="en-US" sz="2400" dirty="0"/>
          </a:p>
          <a:p>
            <a:pPr lvl="1"/>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426C4BB-E714-454A-BECA-C63A165E4806}"/>
              </a:ext>
            </a:extLst>
          </p:cNvPr>
          <p:cNvSpPr>
            <a:spLocks noGrp="1"/>
          </p:cNvSpPr>
          <p:nvPr>
            <p:ph type="title"/>
          </p:nvPr>
        </p:nvSpPr>
        <p:spPr/>
        <p:txBody>
          <a:bodyPr/>
          <a:lstStyle/>
          <a:p>
            <a:r>
              <a:rPr lang="en-IN" dirty="0"/>
              <a:t>UML </a:t>
            </a:r>
            <a:r>
              <a:rPr lang="en-IN" dirty="0" smtClean="0"/>
              <a:t> </a:t>
            </a:r>
            <a:r>
              <a:rPr lang="en-IN" dirty="0"/>
              <a:t>Diagram</a:t>
            </a:r>
          </a:p>
        </p:txBody>
      </p:sp>
      <p:sp>
        <p:nvSpPr>
          <p:cNvPr id="5" name="Content Placeholder 4"/>
          <p:cNvSpPr>
            <a:spLocks noGrp="1"/>
          </p:cNvSpPr>
          <p:nvPr>
            <p:ph idx="1"/>
          </p:nvPr>
        </p:nvSpPr>
        <p:spPr/>
        <p:txBody>
          <a:bodyPr/>
          <a:lstStyle/>
          <a:p>
            <a:r>
              <a:rPr lang="en-IN" dirty="0" smtClean="0"/>
              <a:t>Use Case Diagram</a:t>
            </a:r>
            <a:endParaRPr lang="en-US" dirty="0"/>
          </a:p>
        </p:txBody>
      </p:sp>
      <p:pic>
        <p:nvPicPr>
          <p:cNvPr id="6" name="Picture 5"/>
          <p:cNvPicPr/>
          <p:nvPr/>
        </p:nvPicPr>
        <p:blipFill>
          <a:blip r:embed="rId2" cstate="print"/>
          <a:stretch>
            <a:fillRect/>
          </a:stretch>
        </p:blipFill>
        <p:spPr>
          <a:xfrm>
            <a:off x="2928408" y="1593849"/>
            <a:ext cx="6096000" cy="4570730"/>
          </a:xfrm>
          <a:prstGeom prst="rect">
            <a:avLst/>
          </a:prstGeom>
        </p:spPr>
      </p:pic>
    </p:spTree>
    <p:extLst>
      <p:ext uri="{BB962C8B-B14F-4D97-AF65-F5344CB8AC3E}">
        <p14:creationId xmlns="" xmlns:p14="http://schemas.microsoft.com/office/powerpoint/2010/main" val="29494966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DataFlow Diagram</a:t>
            </a:r>
            <a:endParaRPr lang="en-US" dirty="0"/>
          </a:p>
        </p:txBody>
      </p:sp>
      <p:pic>
        <p:nvPicPr>
          <p:cNvPr id="4" name="Content Placeholder 3" descr="Screenshot (201).png"/>
          <p:cNvPicPr>
            <a:picLocks noGrp="1" noChangeAspect="1"/>
          </p:cNvPicPr>
          <p:nvPr>
            <p:ph idx="1"/>
          </p:nvPr>
        </p:nvPicPr>
        <p:blipFill>
          <a:blip r:embed="rId2" cstate="print"/>
          <a:stretch>
            <a:fillRect/>
          </a:stretch>
        </p:blipFill>
        <p:spPr>
          <a:xfrm>
            <a:off x="5184367" y="1096963"/>
            <a:ext cx="1810565" cy="5395912"/>
          </a:xfr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6BBED6-5684-45D4-ABCC-09D14B672760}"/>
              </a:ext>
            </a:extLst>
          </p:cNvPr>
          <p:cNvSpPr>
            <a:spLocks noGrp="1"/>
          </p:cNvSpPr>
          <p:nvPr>
            <p:ph type="title"/>
          </p:nvPr>
        </p:nvSpPr>
        <p:spPr/>
        <p:txBody>
          <a:bodyPr/>
          <a:lstStyle/>
          <a:p>
            <a:r>
              <a:rPr lang="en-IN" dirty="0" smtClean="0"/>
              <a:t>Implementation</a:t>
            </a:r>
            <a:endParaRPr lang="en-IN" dirty="0"/>
          </a:p>
        </p:txBody>
      </p:sp>
      <p:sp>
        <p:nvSpPr>
          <p:cNvPr id="3" name="Content Placeholder 2">
            <a:extLst>
              <a:ext uri="{FF2B5EF4-FFF2-40B4-BE49-F238E27FC236}">
                <a16:creationId xmlns="" xmlns:a16="http://schemas.microsoft.com/office/drawing/2014/main" id="{F0DA81E9-7FDC-4EAF-9EC2-D079CCF3AEC4}"/>
              </a:ext>
            </a:extLst>
          </p:cNvPr>
          <p:cNvSpPr>
            <a:spLocks noGrp="1"/>
          </p:cNvSpPr>
          <p:nvPr>
            <p:ph idx="1"/>
          </p:nvPr>
        </p:nvSpPr>
        <p:spPr/>
        <p:txBody>
          <a:bodyPr/>
          <a:lstStyle/>
          <a:p>
            <a:pPr marR="0" lvl="0" algn="just">
              <a:lnSpc>
                <a:spcPct val="150000"/>
              </a:lnSpc>
              <a:spcBef>
                <a:spcPts val="1200"/>
              </a:spcBef>
              <a:spcAft>
                <a:spcPts val="0"/>
              </a:spcAft>
              <a:buClr>
                <a:srgbClr val="000000"/>
              </a:buClr>
              <a:buSzPts val="1200"/>
            </a:pPr>
            <a:r>
              <a:rPr lang="en-IN" sz="2400" b="1" dirty="0" smtClean="0">
                <a:latin typeface="Times New Roman" panose="02020603050405020304" pitchFamily="18" charset="0"/>
                <a:ea typeface="Calibri" panose="020F0502020204030204" pitchFamily="34" charset="0"/>
                <a:cs typeface="Times New Roman" panose="02020603050405020304" pitchFamily="18" charset="0"/>
              </a:rPr>
              <a:t>1. Convolutional neural network (CNN): </a:t>
            </a:r>
          </a:p>
          <a:p>
            <a:pPr marR="0" lvl="0" algn="just">
              <a:lnSpc>
                <a:spcPct val="150000"/>
              </a:lnSpc>
              <a:spcBef>
                <a:spcPts val="1200"/>
              </a:spcBef>
              <a:spcAft>
                <a:spcPts val="0"/>
              </a:spcAft>
              <a:buClr>
                <a:srgbClr val="000000"/>
              </a:buClr>
              <a:buSzPts val="1200"/>
            </a:pPr>
            <a:r>
              <a:rPr lang="en-US" sz="2400" dirty="0" smtClean="0">
                <a:latin typeface="Times New Roman" panose="02020603050405020304" pitchFamily="18" charset="0"/>
                <a:ea typeface="Calibri" panose="020F0502020204030204" pitchFamily="34" charset="0"/>
                <a:cs typeface="Times New Roman" panose="02020603050405020304" pitchFamily="18" charset="0"/>
              </a:rPr>
              <a:t>A </a:t>
            </a:r>
            <a:r>
              <a:rPr lang="en-US" sz="2400" dirty="0">
                <a:latin typeface="Times New Roman" panose="02020603050405020304" pitchFamily="18" charset="0"/>
                <a:ea typeface="Calibri" panose="020F0502020204030204" pitchFamily="34" charset="0"/>
                <a:cs typeface="Times New Roman" panose="02020603050405020304" pitchFamily="18" charset="0"/>
              </a:rPr>
              <a:t>convolutional neural network consists of an input layer, hidden layers and an output layer. In any feed-forward neural network, any middle layers are called hidden because their inputs and outputs are masked by the activation function and final convolution</a:t>
            </a:r>
            <a:r>
              <a:rPr lang="en-US" dirty="0">
                <a:latin typeface="Times New Roman" panose="02020603050405020304" pitchFamily="18" charset="0"/>
                <a:ea typeface="Calibri" panose="020F0502020204030204" pitchFamily="34" charset="0"/>
                <a:cs typeface="Times New Roman" panose="02020603050405020304" pitchFamily="18" charset="0"/>
              </a:rPr>
              <a:t>.</a:t>
            </a:r>
            <a:endParaRPr lang="en-IN" dirty="0">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 xmlns:a16="http://schemas.microsoft.com/office/drawing/2014/main" id="{721A704B-7CF2-4A3D-BE39-B9C2A40A702E}"/>
              </a:ext>
            </a:extLst>
          </p:cNvPr>
          <p:cNvPicPr/>
          <p:nvPr/>
        </p:nvPicPr>
        <p:blipFill>
          <a:blip r:embed="rId2" cstate="print"/>
          <a:stretch>
            <a:fillRect/>
          </a:stretch>
        </p:blipFill>
        <p:spPr>
          <a:xfrm>
            <a:off x="3756991" y="3896140"/>
            <a:ext cx="7772400" cy="24450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 xmlns:p14="http://schemas.microsoft.com/office/powerpoint/2010/main" val="900562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71223BF-FCFA-469A-ACE2-D2AE139D92D9}"/>
              </a:ext>
            </a:extLst>
          </p:cNvPr>
          <p:cNvSpPr>
            <a:spLocks noGrp="1"/>
          </p:cNvSpPr>
          <p:nvPr>
            <p:ph type="title"/>
          </p:nvPr>
        </p:nvSpPr>
        <p:spPr/>
        <p:txBody>
          <a:bodyPr/>
          <a:lstStyle/>
          <a:p>
            <a:r>
              <a:rPr lang="en-IN" dirty="0"/>
              <a:t>Contd…</a:t>
            </a:r>
          </a:p>
        </p:txBody>
      </p:sp>
      <p:sp>
        <p:nvSpPr>
          <p:cNvPr id="5" name="Content Placeholder 4"/>
          <p:cNvSpPr>
            <a:spLocks noGrp="1"/>
          </p:cNvSpPr>
          <p:nvPr>
            <p:ph idx="1"/>
          </p:nvPr>
        </p:nvSpPr>
        <p:spPr/>
        <p:txBody>
          <a:bodyPr/>
          <a:lstStyle/>
          <a:p>
            <a:pPr>
              <a:buNone/>
            </a:pPr>
            <a:r>
              <a:rPr lang="en-US" dirty="0" smtClean="0"/>
              <a:t>CNN sequence</a:t>
            </a:r>
            <a:endParaRPr lang="en-US" dirty="0"/>
          </a:p>
        </p:txBody>
      </p:sp>
      <p:pic>
        <p:nvPicPr>
          <p:cNvPr id="9218" name="Picture 2" descr="https://miro.medium.com/max/1400/1*uAeANQIOQPqWZnnuH-VEyw.jpeg"/>
          <p:cNvPicPr>
            <a:picLocks noChangeAspect="1" noChangeArrowheads="1"/>
          </p:cNvPicPr>
          <p:nvPr/>
        </p:nvPicPr>
        <p:blipFill>
          <a:blip r:embed="rId2" cstate="print"/>
          <a:srcRect/>
          <a:stretch>
            <a:fillRect/>
          </a:stretch>
        </p:blipFill>
        <p:spPr bwMode="auto">
          <a:xfrm>
            <a:off x="1081780" y="1604014"/>
            <a:ext cx="8696918" cy="4652852"/>
          </a:xfrm>
          <a:prstGeom prst="rect">
            <a:avLst/>
          </a:prstGeom>
          <a:noFill/>
        </p:spPr>
      </p:pic>
      <p:pic>
        <p:nvPicPr>
          <p:cNvPr id="6" name="Picture 5" descr="ISIC_0024470.jpg"/>
          <p:cNvPicPr>
            <a:picLocks noChangeAspect="1"/>
          </p:cNvPicPr>
          <p:nvPr/>
        </p:nvPicPr>
        <p:blipFill>
          <a:blip r:embed="rId3" cstate="print"/>
          <a:stretch>
            <a:fillRect/>
          </a:stretch>
        </p:blipFill>
        <p:spPr>
          <a:xfrm>
            <a:off x="389468" y="3945466"/>
            <a:ext cx="1879601" cy="1409701"/>
          </a:xfrm>
          <a:prstGeom prst="rect">
            <a:avLst/>
          </a:prstGeom>
        </p:spPr>
      </p:pic>
    </p:spTree>
    <p:extLst>
      <p:ext uri="{BB962C8B-B14F-4D97-AF65-F5344CB8AC3E}">
        <p14:creationId xmlns="" xmlns:p14="http://schemas.microsoft.com/office/powerpoint/2010/main" val="29607570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Sample code</a:t>
            </a:r>
            <a:endParaRPr lang="en-US" dirty="0"/>
          </a:p>
        </p:txBody>
      </p:sp>
      <p:sp>
        <p:nvSpPr>
          <p:cNvPr id="3" name="Content Placeholder 2"/>
          <p:cNvSpPr>
            <a:spLocks noGrp="1"/>
          </p:cNvSpPr>
          <p:nvPr>
            <p:ph idx="1"/>
          </p:nvPr>
        </p:nvSpPr>
        <p:spPr/>
        <p:txBody>
          <a:bodyPr>
            <a:noAutofit/>
          </a:bodyPr>
          <a:lstStyle/>
          <a:p>
            <a:pPr>
              <a:lnSpc>
                <a:spcPct val="150000"/>
              </a:lnSpc>
              <a:buNone/>
            </a:pPr>
            <a:r>
              <a:rPr lang="en-US" sz="2400" baseline="30000" dirty="0" smtClean="0"/>
              <a:t>model = Sequential()</a:t>
            </a:r>
          </a:p>
          <a:p>
            <a:pPr>
              <a:lnSpc>
                <a:spcPct val="150000"/>
              </a:lnSpc>
              <a:buNone/>
            </a:pPr>
            <a:r>
              <a:rPr lang="en-US" sz="2400" baseline="30000" dirty="0" err="1" smtClean="0"/>
              <a:t>model.add</a:t>
            </a:r>
            <a:r>
              <a:rPr lang="en-US" sz="2400" baseline="30000" dirty="0" smtClean="0"/>
              <a:t>(Conv2D(filters = 32, </a:t>
            </a:r>
            <a:r>
              <a:rPr lang="en-US" sz="2400" baseline="30000" dirty="0" err="1" smtClean="0"/>
              <a:t>kernel_size</a:t>
            </a:r>
            <a:r>
              <a:rPr lang="en-US" sz="2400" baseline="30000" dirty="0" smtClean="0"/>
              <a:t> = (5,5),padding = 'Same', </a:t>
            </a:r>
          </a:p>
          <a:p>
            <a:pPr>
              <a:lnSpc>
                <a:spcPct val="150000"/>
              </a:lnSpc>
              <a:buNone/>
            </a:pPr>
            <a:r>
              <a:rPr lang="en-US" sz="2400" baseline="30000" dirty="0" smtClean="0"/>
              <a:t>                 activation ='</a:t>
            </a:r>
            <a:r>
              <a:rPr lang="en-US" sz="2400" baseline="30000" dirty="0" err="1" smtClean="0"/>
              <a:t>relu</a:t>
            </a:r>
            <a:r>
              <a:rPr lang="en-US" sz="2400" baseline="30000" dirty="0" smtClean="0"/>
              <a:t>', </a:t>
            </a:r>
            <a:r>
              <a:rPr lang="en-US" sz="2400" baseline="30000" dirty="0" err="1" smtClean="0"/>
              <a:t>input_shape</a:t>
            </a:r>
            <a:r>
              <a:rPr lang="en-US" sz="2400" baseline="30000" dirty="0" smtClean="0"/>
              <a:t> = (128,128,3)))</a:t>
            </a:r>
          </a:p>
          <a:p>
            <a:pPr>
              <a:lnSpc>
                <a:spcPct val="150000"/>
              </a:lnSpc>
              <a:buNone/>
            </a:pPr>
            <a:r>
              <a:rPr lang="en-US" sz="2400" baseline="30000" dirty="0" err="1" smtClean="0"/>
              <a:t>model.add</a:t>
            </a:r>
            <a:r>
              <a:rPr lang="en-US" sz="2400" baseline="30000" dirty="0" smtClean="0"/>
              <a:t>(Conv2D(filters = 32, </a:t>
            </a:r>
            <a:r>
              <a:rPr lang="en-US" sz="2400" baseline="30000" dirty="0" err="1" smtClean="0"/>
              <a:t>kernel_size</a:t>
            </a:r>
            <a:r>
              <a:rPr lang="en-US" sz="2400" baseline="30000" dirty="0" smtClean="0"/>
              <a:t> = (5,5),padding = 'Same', </a:t>
            </a:r>
          </a:p>
          <a:p>
            <a:pPr>
              <a:lnSpc>
                <a:spcPct val="150000"/>
              </a:lnSpc>
              <a:buNone/>
            </a:pPr>
            <a:r>
              <a:rPr lang="en-US" sz="2400" baseline="30000" dirty="0" smtClean="0"/>
              <a:t>                 activation ='</a:t>
            </a:r>
            <a:r>
              <a:rPr lang="en-US" sz="2400" baseline="30000" dirty="0" err="1" smtClean="0"/>
              <a:t>relu</a:t>
            </a:r>
            <a:r>
              <a:rPr lang="en-US" sz="2400" baseline="30000" dirty="0" smtClean="0"/>
              <a:t>'))</a:t>
            </a:r>
          </a:p>
          <a:p>
            <a:pPr>
              <a:lnSpc>
                <a:spcPct val="150000"/>
              </a:lnSpc>
              <a:buNone/>
            </a:pPr>
            <a:r>
              <a:rPr lang="en-US" sz="2400" baseline="30000" dirty="0" err="1" smtClean="0"/>
              <a:t>model.add</a:t>
            </a:r>
            <a:r>
              <a:rPr lang="en-US" sz="2400" baseline="30000" dirty="0" smtClean="0"/>
              <a:t>(MaxPool2D(</a:t>
            </a:r>
            <a:r>
              <a:rPr lang="en-US" sz="2400" baseline="30000" dirty="0" err="1" smtClean="0"/>
              <a:t>pool_size</a:t>
            </a:r>
            <a:r>
              <a:rPr lang="en-US" sz="2400" baseline="30000" dirty="0" smtClean="0"/>
              <a:t>=(2,2)))</a:t>
            </a:r>
          </a:p>
          <a:p>
            <a:pPr>
              <a:lnSpc>
                <a:spcPct val="150000"/>
              </a:lnSpc>
              <a:buNone/>
            </a:pPr>
            <a:r>
              <a:rPr lang="en-US" sz="2400" baseline="30000" dirty="0" err="1" smtClean="0"/>
              <a:t>model.add</a:t>
            </a:r>
            <a:r>
              <a:rPr lang="en-US" sz="2400" baseline="30000" dirty="0" smtClean="0"/>
              <a:t>(Flatten())</a:t>
            </a:r>
          </a:p>
          <a:p>
            <a:pPr>
              <a:lnSpc>
                <a:spcPct val="150000"/>
              </a:lnSpc>
              <a:buNone/>
            </a:pPr>
            <a:r>
              <a:rPr lang="en-US" sz="2400" baseline="30000" dirty="0" err="1" smtClean="0"/>
              <a:t>model.add</a:t>
            </a:r>
            <a:r>
              <a:rPr lang="en-US" sz="2400" baseline="30000" dirty="0" smtClean="0"/>
              <a:t>(Dense(256, activation = "</a:t>
            </a:r>
            <a:r>
              <a:rPr lang="en-US" sz="2400" baseline="30000" dirty="0" err="1" smtClean="0"/>
              <a:t>relu</a:t>
            </a:r>
            <a:r>
              <a:rPr lang="en-US" sz="2400" baseline="30000" dirty="0" smtClean="0"/>
              <a:t>"))</a:t>
            </a:r>
          </a:p>
          <a:p>
            <a:pPr>
              <a:lnSpc>
                <a:spcPct val="150000"/>
              </a:lnSpc>
              <a:buNone/>
            </a:pPr>
            <a:r>
              <a:rPr lang="en-US" sz="2400" baseline="30000" dirty="0" err="1" smtClean="0"/>
              <a:t>model.add</a:t>
            </a:r>
            <a:r>
              <a:rPr lang="en-US" sz="2400" baseline="30000" dirty="0" smtClean="0"/>
              <a:t>(Dense(</a:t>
            </a:r>
            <a:r>
              <a:rPr lang="en-US" sz="2400" baseline="30000" dirty="0" err="1" smtClean="0"/>
              <a:t>num_classes</a:t>
            </a:r>
            <a:r>
              <a:rPr lang="en-US" sz="2400" baseline="30000" dirty="0" smtClean="0"/>
              <a:t>, activation = "</a:t>
            </a:r>
            <a:r>
              <a:rPr lang="en-US" sz="2400" baseline="30000" dirty="0" err="1" smtClean="0"/>
              <a:t>softmax</a:t>
            </a:r>
            <a:r>
              <a:rPr lang="en-US" sz="2400" baseline="30000" dirty="0" smtClean="0"/>
              <a:t>"))</a:t>
            </a:r>
          </a:p>
          <a:p>
            <a:pPr>
              <a:lnSpc>
                <a:spcPct val="150000"/>
              </a:lnSpc>
              <a:buNone/>
            </a:pPr>
            <a:r>
              <a:rPr lang="en-US" sz="2400" baseline="30000" dirty="0" err="1" smtClean="0"/>
              <a:t>model.summary</a:t>
            </a:r>
            <a:r>
              <a:rPr lang="en-US" sz="2400" baseline="30000" dirty="0" smtClean="0"/>
              <a:t>()</a:t>
            </a:r>
            <a:endParaRPr lang="en-US" sz="1800" baseline="30000"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3186E3E-31B8-4E55-8AC2-C5124C78EB86}"/>
              </a:ext>
            </a:extLst>
          </p:cNvPr>
          <p:cNvSpPr>
            <a:spLocks noGrp="1"/>
          </p:cNvSpPr>
          <p:nvPr>
            <p:ph type="title"/>
          </p:nvPr>
        </p:nvSpPr>
        <p:spPr/>
        <p:txBody>
          <a:bodyPr/>
          <a:lstStyle/>
          <a:p>
            <a:pPr lvl="0"/>
            <a:r>
              <a:rPr lang="en-IN" b="1" dirty="0" smtClean="0">
                <a:ea typeface="Calibri" panose="020F0502020204030204" pitchFamily="34" charset="0"/>
              </a:rPr>
              <a:t>ResNet50</a:t>
            </a:r>
            <a:br>
              <a:rPr lang="en-IN" b="1" dirty="0" smtClean="0">
                <a:ea typeface="Calibri" panose="020F0502020204030204" pitchFamily="34" charset="0"/>
              </a:rPr>
            </a:br>
            <a:endParaRPr lang="en-IN" dirty="0"/>
          </a:p>
        </p:txBody>
      </p:sp>
      <p:sp>
        <p:nvSpPr>
          <p:cNvPr id="3" name="Content Placeholder 2">
            <a:extLst>
              <a:ext uri="{FF2B5EF4-FFF2-40B4-BE49-F238E27FC236}">
                <a16:creationId xmlns="" xmlns:a16="http://schemas.microsoft.com/office/drawing/2014/main" id="{40DF376E-715B-4488-86ED-3FC7F3A37851}"/>
              </a:ext>
            </a:extLst>
          </p:cNvPr>
          <p:cNvSpPr>
            <a:spLocks noGrp="1"/>
          </p:cNvSpPr>
          <p:nvPr>
            <p:ph idx="1"/>
          </p:nvPr>
        </p:nvSpPr>
        <p:spPr/>
        <p:txBody>
          <a:bodyPr>
            <a:normAutofit/>
          </a:bodyPr>
          <a:lstStyle/>
          <a:p>
            <a:pPr marR="0" lvl="0" algn="just">
              <a:lnSpc>
                <a:spcPct val="150000"/>
              </a:lnSpc>
              <a:spcBef>
                <a:spcPts val="1200"/>
              </a:spcBef>
              <a:spcAft>
                <a:spcPts val="0"/>
              </a:spcAft>
            </a:pPr>
            <a:r>
              <a:rPr lang="en-US" sz="2400" dirty="0" smtClean="0">
                <a:latin typeface="Times New Roman" panose="02020603050405020304" pitchFamily="18" charset="0"/>
                <a:ea typeface="Calibri" panose="020F0502020204030204" pitchFamily="34" charset="0"/>
                <a:cs typeface="Times New Roman" panose="02020603050405020304" pitchFamily="18" charset="0"/>
              </a:rPr>
              <a:t>ResNet50 </a:t>
            </a:r>
            <a:r>
              <a:rPr lang="en-US" sz="2400" dirty="0">
                <a:latin typeface="Times New Roman" panose="02020603050405020304" pitchFamily="18" charset="0"/>
                <a:ea typeface="Calibri" panose="020F0502020204030204" pitchFamily="34" charset="0"/>
                <a:cs typeface="Times New Roman" panose="02020603050405020304" pitchFamily="18" charset="0"/>
              </a:rPr>
              <a:t>is a convolutional neural network which has a depth of 50 layers. It was build and trained by Kaiming He, Xiangyu Zhang, Shaoqing Ren, and Jian Sun in their 2015 </a:t>
            </a:r>
            <a:r>
              <a:rPr lang="en-US" sz="2400" dirty="0" smtClean="0">
                <a:latin typeface="Times New Roman" panose="02020603050405020304" pitchFamily="18" charset="0"/>
                <a:ea typeface="Calibri" panose="020F0502020204030204" pitchFamily="34" charset="0"/>
                <a:cs typeface="Times New Roman" panose="02020603050405020304" pitchFamily="18" charset="0"/>
              </a:rPr>
              <a:t>.</a:t>
            </a:r>
            <a:endParaRPr lang="en-US" sz="2400" dirty="0" smtClean="0">
              <a:ea typeface="Calibri" panose="020F0502020204030204" pitchFamily="34" charset="0"/>
            </a:endParaRPr>
          </a:p>
          <a:p>
            <a:pPr marR="0" lvl="0" algn="just">
              <a:lnSpc>
                <a:spcPct val="150000"/>
              </a:lnSpc>
              <a:spcBef>
                <a:spcPts val="1200"/>
              </a:spcBef>
              <a:spcAft>
                <a:spcPts val="0"/>
              </a:spcAft>
            </a:pPr>
            <a:r>
              <a:rPr lang="en-US" sz="240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2400" dirty="0">
                <a:latin typeface="Times New Roman" panose="02020603050405020304" pitchFamily="18" charset="0"/>
                <a:ea typeface="Calibri" panose="020F0502020204030204" pitchFamily="34" charset="0"/>
                <a:cs typeface="Times New Roman" panose="02020603050405020304" pitchFamily="18" charset="0"/>
              </a:rPr>
              <a:t>you can access the model performance results on their paper, titled Deep Residual Learning for Image Recognition. </a:t>
            </a: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marR="0" lvl="0" algn="just">
              <a:lnSpc>
                <a:spcPct val="150000"/>
              </a:lnSpc>
              <a:spcBef>
                <a:spcPts val="1200"/>
              </a:spcBef>
              <a:spcAft>
                <a:spcPts val="0"/>
              </a:spcAft>
            </a:pPr>
            <a:r>
              <a:rPr lang="en-US" sz="2400" dirty="0" smtClean="0">
                <a:latin typeface="Times New Roman" panose="02020603050405020304" pitchFamily="18" charset="0"/>
                <a:ea typeface="Calibri" panose="020F0502020204030204" pitchFamily="34" charset="0"/>
                <a:cs typeface="Times New Roman" panose="02020603050405020304" pitchFamily="18" charset="0"/>
              </a:rPr>
              <a:t>This </a:t>
            </a:r>
            <a:r>
              <a:rPr lang="en-US" sz="2400" dirty="0">
                <a:latin typeface="Times New Roman" panose="02020603050405020304" pitchFamily="18" charset="0"/>
                <a:ea typeface="Calibri" panose="020F0502020204030204" pitchFamily="34" charset="0"/>
                <a:cs typeface="Times New Roman" panose="02020603050405020304" pitchFamily="18" charset="0"/>
              </a:rPr>
              <a:t>model is also trained on more than 1 million images from the ImageNet database. Just like VGG-19, it can classify up to </a:t>
            </a:r>
            <a:r>
              <a:rPr lang="en-US" sz="2400" dirty="0">
                <a:solidFill>
                  <a:schemeClr val="tx2">
                    <a:lumMod val="60000"/>
                    <a:lumOff val="40000"/>
                  </a:schemeClr>
                </a:solidFill>
                <a:latin typeface="Times New Roman" panose="02020603050405020304" pitchFamily="18" charset="0"/>
                <a:ea typeface="Calibri" panose="020F0502020204030204" pitchFamily="34" charset="0"/>
                <a:cs typeface="Times New Roman" panose="02020603050405020304" pitchFamily="18" charset="0"/>
              </a:rPr>
              <a:t>1000 objects </a:t>
            </a:r>
            <a:r>
              <a:rPr lang="en-US" sz="2400" dirty="0">
                <a:latin typeface="Times New Roman" panose="02020603050405020304" pitchFamily="18" charset="0"/>
                <a:ea typeface="Calibri" panose="020F0502020204030204" pitchFamily="34" charset="0"/>
                <a:cs typeface="Times New Roman" panose="02020603050405020304" pitchFamily="18" charset="0"/>
              </a:rPr>
              <a:t>and the network was trained on 224x224 pixels colored images. Here is brief info about its size and performance: </a:t>
            </a:r>
            <a:endParaRPr lang="en-US" sz="2400" dirty="0" smtClean="0">
              <a:latin typeface="Times New Roman" panose="02020603050405020304" pitchFamily="18" charset="0"/>
              <a:ea typeface="Calibri" panose="020F0502020204030204" pitchFamily="34" charset="0"/>
              <a:cs typeface="Times New Roman" panose="02020603050405020304" pitchFamily="18" charset="0"/>
            </a:endParaRPr>
          </a:p>
          <a:p>
            <a:pPr marR="0" lvl="0" algn="just">
              <a:lnSpc>
                <a:spcPct val="150000"/>
              </a:lnSpc>
              <a:spcBef>
                <a:spcPts val="1200"/>
              </a:spcBef>
              <a:spcAft>
                <a:spcPts val="0"/>
              </a:spcAft>
              <a:buNone/>
            </a:pPr>
            <a:endParaRPr lang="en-IN" sz="2400" dirty="0">
              <a:latin typeface="Times New Roman" panose="02020603050405020304" pitchFamily="18" charset="0"/>
              <a:ea typeface="Calibri" panose="020F0502020204030204" pitchFamily="34" charset="0"/>
              <a:cs typeface="Times New Roman" panose="02020603050405020304" pitchFamily="18" charset="0"/>
            </a:endParaRPr>
          </a:p>
          <a:p>
            <a:endParaRPr lang="en-IN" sz="2400" dirty="0"/>
          </a:p>
        </p:txBody>
      </p:sp>
    </p:spTree>
    <p:extLst>
      <p:ext uri="{BB962C8B-B14F-4D97-AF65-F5344CB8AC3E}">
        <p14:creationId xmlns="" xmlns:p14="http://schemas.microsoft.com/office/powerpoint/2010/main" val="25341280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DA49F5F-67C4-456E-A54F-8F2709BDFAD1}"/>
              </a:ext>
            </a:extLst>
          </p:cNvPr>
          <p:cNvSpPr>
            <a:spLocks noGrp="1"/>
          </p:cNvSpPr>
          <p:nvPr>
            <p:ph type="title"/>
          </p:nvPr>
        </p:nvSpPr>
        <p:spPr/>
        <p:txBody>
          <a:bodyPr/>
          <a:lstStyle/>
          <a:p>
            <a:r>
              <a:rPr lang="en-IN" dirty="0"/>
              <a:t>Contd…</a:t>
            </a:r>
          </a:p>
        </p:txBody>
      </p:sp>
      <p:pic>
        <p:nvPicPr>
          <p:cNvPr id="4" name="Content Placeholder 3" descr="ResNet-50 architecture [26] shown with the residual units, the size of the filters and the outputs of each convolutional layer. DRF extracted from the last convolutional layer of this network is also shown. Key: The notation k × k, n in the convolutional layer block denotes a filter of size k and n channels. FC 1000 denotes the fully connected layer with 1000 neurons. The number on the top of the convolutional layer block represents the repetition of each unit. nClasses represents the number of output classes.">
            <a:extLst>
              <a:ext uri="{FF2B5EF4-FFF2-40B4-BE49-F238E27FC236}">
                <a16:creationId xmlns="" xmlns:a16="http://schemas.microsoft.com/office/drawing/2014/main" id="{B034EF7C-B527-4D59-B336-FD6CBA1C7D6F}"/>
              </a:ext>
            </a:extLst>
          </p:cNvPr>
          <p:cNvPicPr>
            <a:picLocks noGrp="1"/>
          </p:cNvPicPr>
          <p:nvPr>
            <p:ph idx="1"/>
          </p:nvPr>
        </p:nvPicPr>
        <p:blipFill>
          <a:blip r:embed="rId2" cstate="print">
            <a:extLst>
              <a:ext uri="{28A0092B-C50C-407E-A947-70E740481C1C}">
                <a14:useLocalDpi xmlns="" xmlns:a14="http://schemas.microsoft.com/office/drawing/2010/main" val="0"/>
              </a:ext>
            </a:extLst>
          </a:blip>
          <a:srcRect/>
          <a:stretch>
            <a:fillRect/>
          </a:stretch>
        </p:blipFill>
        <p:spPr bwMode="auto">
          <a:xfrm>
            <a:off x="314632" y="1094112"/>
            <a:ext cx="10913807" cy="535858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 xmlns:p14="http://schemas.microsoft.com/office/powerpoint/2010/main" val="42299007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Sample code</a:t>
            </a:r>
            <a:endParaRPr lang="en-US" dirty="0"/>
          </a:p>
        </p:txBody>
      </p:sp>
      <p:sp>
        <p:nvSpPr>
          <p:cNvPr id="3" name="Content Placeholder 2"/>
          <p:cNvSpPr>
            <a:spLocks noGrp="1"/>
          </p:cNvSpPr>
          <p:nvPr>
            <p:ph idx="1"/>
          </p:nvPr>
        </p:nvSpPr>
        <p:spPr/>
        <p:txBody>
          <a:bodyPr>
            <a:normAutofit/>
          </a:bodyPr>
          <a:lstStyle/>
          <a:p>
            <a:pPr>
              <a:lnSpc>
                <a:spcPct val="150000"/>
              </a:lnSpc>
              <a:buNone/>
            </a:pPr>
            <a:r>
              <a:rPr lang="en-US" sz="1600" dirty="0" smtClean="0"/>
              <a:t>def ResNet50(</a:t>
            </a:r>
            <a:r>
              <a:rPr lang="en-US" sz="1600" dirty="0" err="1" smtClean="0"/>
              <a:t>input_shape</a:t>
            </a:r>
            <a:r>
              <a:rPr lang="en-US" sz="1600" dirty="0" smtClean="0"/>
              <a:t>=(128, 128, 3),classes=7):</a:t>
            </a:r>
          </a:p>
          <a:p>
            <a:pPr>
              <a:lnSpc>
                <a:spcPct val="150000"/>
              </a:lnSpc>
              <a:buNone/>
            </a:pPr>
            <a:endParaRPr lang="en-US" sz="1600" dirty="0" smtClean="0"/>
          </a:p>
          <a:p>
            <a:pPr>
              <a:lnSpc>
                <a:spcPct val="150000"/>
              </a:lnSpc>
              <a:buNone/>
            </a:pPr>
            <a:r>
              <a:rPr lang="en-US" sz="1600" dirty="0" smtClean="0"/>
              <a:t>    </a:t>
            </a:r>
            <a:r>
              <a:rPr lang="en-US" sz="1600" dirty="0" err="1" smtClean="0"/>
              <a:t>X_input</a:t>
            </a:r>
            <a:r>
              <a:rPr lang="en-US" sz="1600" dirty="0" smtClean="0"/>
              <a:t> = Input(</a:t>
            </a:r>
            <a:r>
              <a:rPr lang="en-US" sz="1600" dirty="0" err="1" smtClean="0"/>
              <a:t>input_shape</a:t>
            </a:r>
            <a:r>
              <a:rPr lang="en-US" sz="1600" dirty="0" smtClean="0"/>
              <a:t>)</a:t>
            </a:r>
          </a:p>
          <a:p>
            <a:pPr>
              <a:lnSpc>
                <a:spcPct val="150000"/>
              </a:lnSpc>
              <a:buNone/>
            </a:pPr>
            <a:endParaRPr lang="en-US" sz="1600" dirty="0" smtClean="0"/>
          </a:p>
          <a:p>
            <a:pPr>
              <a:lnSpc>
                <a:spcPct val="150000"/>
              </a:lnSpc>
              <a:buNone/>
            </a:pPr>
            <a:r>
              <a:rPr lang="en-US" sz="1600" dirty="0" smtClean="0"/>
              <a:t>    X = ZeroPadding2D((3, 3))(</a:t>
            </a:r>
            <a:r>
              <a:rPr lang="en-US" sz="1600" dirty="0" err="1" smtClean="0"/>
              <a:t>X_input</a:t>
            </a:r>
            <a:r>
              <a:rPr lang="en-US" sz="1600" dirty="0" smtClean="0"/>
              <a:t>)</a:t>
            </a:r>
          </a:p>
          <a:p>
            <a:pPr>
              <a:lnSpc>
                <a:spcPct val="150000"/>
              </a:lnSpc>
              <a:buNone/>
            </a:pPr>
            <a:endParaRPr lang="en-US" sz="1600" dirty="0" smtClean="0"/>
          </a:p>
          <a:p>
            <a:pPr>
              <a:lnSpc>
                <a:spcPct val="150000"/>
              </a:lnSpc>
              <a:buNone/>
            </a:pPr>
            <a:r>
              <a:rPr lang="en-US" sz="1600" dirty="0" smtClean="0"/>
              <a:t>    X = Conv2D(64, (7, 7), strides=(2, 2))(X)</a:t>
            </a:r>
          </a:p>
          <a:p>
            <a:pPr>
              <a:lnSpc>
                <a:spcPct val="150000"/>
              </a:lnSpc>
              <a:buNone/>
            </a:pPr>
            <a:r>
              <a:rPr lang="en-US" sz="1600" dirty="0" smtClean="0"/>
              <a:t>    X = </a:t>
            </a:r>
            <a:r>
              <a:rPr lang="en-US" sz="1600" dirty="0" err="1" smtClean="0"/>
              <a:t>BatchNormalization</a:t>
            </a:r>
            <a:r>
              <a:rPr lang="en-US" sz="1600" dirty="0" smtClean="0"/>
              <a:t>(axis=3)(X)</a:t>
            </a:r>
          </a:p>
          <a:p>
            <a:pPr>
              <a:lnSpc>
                <a:spcPct val="150000"/>
              </a:lnSpc>
              <a:buNone/>
            </a:pPr>
            <a:r>
              <a:rPr lang="en-US" sz="1600" dirty="0" smtClean="0"/>
              <a:t>    X = Activation('</a:t>
            </a:r>
            <a:r>
              <a:rPr lang="en-US" sz="1600" dirty="0" err="1" smtClean="0"/>
              <a:t>relu</a:t>
            </a:r>
            <a:r>
              <a:rPr lang="en-US" sz="1600" dirty="0" smtClean="0"/>
              <a:t>')(X)</a:t>
            </a:r>
          </a:p>
          <a:p>
            <a:pPr>
              <a:lnSpc>
                <a:spcPct val="150000"/>
              </a:lnSpc>
              <a:buNone/>
            </a:pPr>
            <a:r>
              <a:rPr lang="en-US" sz="1600" dirty="0" smtClean="0"/>
              <a:t>    X = MaxPooling2D((3, 3), strides=(2, 2))(X)</a:t>
            </a:r>
            <a:endParaRPr lang="en-US" sz="16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DC92D7B-CF16-46D8-8243-8661747A4014}"/>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 xmlns:a16="http://schemas.microsoft.com/office/drawing/2014/main" id="{0B9CA917-AD8E-4861-804D-4A5A6A205591}"/>
              </a:ext>
            </a:extLst>
          </p:cNvPr>
          <p:cNvSpPr>
            <a:spLocks noGrp="1"/>
          </p:cNvSpPr>
          <p:nvPr>
            <p:ph idx="1"/>
          </p:nvPr>
        </p:nvSpPr>
        <p:spPr/>
        <p:txBody>
          <a:bodyPr>
            <a:normAutofit fontScale="77500" lnSpcReduction="20000"/>
          </a:bodyPr>
          <a:lstStyle/>
          <a:p>
            <a:pPr marL="461963" indent="-461963">
              <a:lnSpc>
                <a:spcPct val="150000"/>
              </a:lnSpc>
              <a:buBlip>
                <a:blip r:embed="rId2">
                  <a:extLst>
                    <a:ext uri="{96DAC541-7B7A-43D3-8B79-37D633B846F1}">
                      <asvg:svgBlip xmlns="" xmlns:asvg="http://schemas.microsoft.com/office/drawing/2016/SVG/main" r:embed="rId3"/>
                    </a:ext>
                  </a:extLst>
                </a:blip>
              </a:buBlip>
            </a:pPr>
            <a:r>
              <a:rPr lang="en-US" sz="2000" dirty="0"/>
              <a:t>Introduction</a:t>
            </a:r>
          </a:p>
          <a:p>
            <a:pPr marL="461963" indent="-461963">
              <a:lnSpc>
                <a:spcPct val="150000"/>
              </a:lnSpc>
              <a:buBlip>
                <a:blip r:embed="rId2">
                  <a:extLst>
                    <a:ext uri="{96DAC541-7B7A-43D3-8B79-37D633B846F1}">
                      <asvg:svgBlip xmlns="" xmlns:asvg="http://schemas.microsoft.com/office/drawing/2016/SVG/main" r:embed="rId3"/>
                    </a:ext>
                  </a:extLst>
                </a:blip>
              </a:buBlip>
            </a:pPr>
            <a:r>
              <a:rPr lang="en-US" sz="2000" dirty="0"/>
              <a:t>Existing System</a:t>
            </a:r>
          </a:p>
          <a:p>
            <a:pPr marL="461963" indent="-461963">
              <a:lnSpc>
                <a:spcPct val="150000"/>
              </a:lnSpc>
              <a:buBlip>
                <a:blip r:embed="rId2">
                  <a:extLst>
                    <a:ext uri="{96DAC541-7B7A-43D3-8B79-37D633B846F1}">
                      <asvg:svgBlip xmlns="" xmlns:asvg="http://schemas.microsoft.com/office/drawing/2016/SVG/main" r:embed="rId3"/>
                    </a:ext>
                  </a:extLst>
                </a:blip>
              </a:buBlip>
            </a:pPr>
            <a:r>
              <a:rPr lang="en-US" sz="2000" dirty="0"/>
              <a:t>Proposed </a:t>
            </a:r>
            <a:r>
              <a:rPr lang="en-US" sz="2000" dirty="0" smtClean="0"/>
              <a:t>System</a:t>
            </a:r>
          </a:p>
          <a:p>
            <a:pPr marL="461963" indent="-461963">
              <a:lnSpc>
                <a:spcPct val="150000"/>
              </a:lnSpc>
              <a:buBlip>
                <a:blip r:embed="rId2">
                  <a:extLst>
                    <a:ext uri="{96DAC541-7B7A-43D3-8B79-37D633B846F1}">
                      <asvg:svgBlip xmlns="" xmlns:asvg="http://schemas.microsoft.com/office/drawing/2016/SVG/main" r:embed="rId3"/>
                    </a:ext>
                  </a:extLst>
                </a:blip>
              </a:buBlip>
            </a:pPr>
            <a:r>
              <a:rPr lang="en-IN" sz="2000" dirty="0" smtClean="0"/>
              <a:t>Literature Survey</a:t>
            </a:r>
          </a:p>
          <a:p>
            <a:pPr marL="461963" indent="-461963">
              <a:lnSpc>
                <a:spcPct val="150000"/>
              </a:lnSpc>
              <a:buBlip>
                <a:blip r:embed="rId2">
                  <a:extLst>
                    <a:ext uri="{96DAC541-7B7A-43D3-8B79-37D633B846F1}">
                      <asvg:svgBlip xmlns="" xmlns:asvg="http://schemas.microsoft.com/office/drawing/2016/SVG/main" r:embed="rId3"/>
                    </a:ext>
                  </a:extLst>
                </a:blip>
              </a:buBlip>
            </a:pPr>
            <a:r>
              <a:rPr lang="en-IN" sz="2000" dirty="0" smtClean="0"/>
              <a:t>Problem </a:t>
            </a:r>
            <a:r>
              <a:rPr lang="en-IN" sz="2000" dirty="0" smtClean="0"/>
              <a:t>Definition</a:t>
            </a:r>
            <a:endParaRPr lang="en-IN" sz="2000" dirty="0" smtClean="0"/>
          </a:p>
          <a:p>
            <a:pPr marL="461963" indent="-461963">
              <a:lnSpc>
                <a:spcPct val="150000"/>
              </a:lnSpc>
              <a:buBlip>
                <a:blip r:embed="rId2">
                  <a:extLst>
                    <a:ext uri="{96DAC541-7B7A-43D3-8B79-37D633B846F1}">
                      <asvg:svgBlip xmlns="" xmlns:asvg="http://schemas.microsoft.com/office/drawing/2016/SVG/main" r:embed="rId3"/>
                    </a:ext>
                  </a:extLst>
                </a:blip>
              </a:buBlip>
            </a:pPr>
            <a:r>
              <a:rPr lang="en-IN" sz="2000" dirty="0" smtClean="0"/>
              <a:t>Requirements</a:t>
            </a:r>
            <a:endParaRPr lang="en-IN" sz="2000" dirty="0" smtClean="0"/>
          </a:p>
          <a:p>
            <a:pPr marL="461963" indent="-461963">
              <a:lnSpc>
                <a:spcPct val="150000"/>
              </a:lnSpc>
              <a:buBlip>
                <a:blip r:embed="rId2">
                  <a:extLst>
                    <a:ext uri="{96DAC541-7B7A-43D3-8B79-37D633B846F1}">
                      <asvg:svgBlip xmlns="" xmlns:asvg="http://schemas.microsoft.com/office/drawing/2016/SVG/main" r:embed="rId3"/>
                    </a:ext>
                  </a:extLst>
                </a:blip>
              </a:buBlip>
            </a:pPr>
            <a:r>
              <a:rPr lang="en-IN" sz="2000" dirty="0" smtClean="0"/>
              <a:t>UML Diagram</a:t>
            </a:r>
          </a:p>
          <a:p>
            <a:pPr marL="461963" indent="-461963">
              <a:lnSpc>
                <a:spcPct val="150000"/>
              </a:lnSpc>
              <a:buBlip>
                <a:blip r:embed="rId2">
                  <a:extLst>
                    <a:ext uri="{96DAC541-7B7A-43D3-8B79-37D633B846F1}">
                      <asvg:svgBlip xmlns="" xmlns:asvg="http://schemas.microsoft.com/office/drawing/2016/SVG/main" r:embed="rId3"/>
                    </a:ext>
                  </a:extLst>
                </a:blip>
              </a:buBlip>
            </a:pPr>
            <a:r>
              <a:rPr lang="en-IN" sz="2000" dirty="0" smtClean="0"/>
              <a:t>Data Flow Diagram</a:t>
            </a:r>
          </a:p>
          <a:p>
            <a:pPr marL="461963" indent="-461963">
              <a:lnSpc>
                <a:spcPct val="150000"/>
              </a:lnSpc>
              <a:buBlip>
                <a:blip r:embed="rId2">
                  <a:extLst>
                    <a:ext uri="{96DAC541-7B7A-43D3-8B79-37D633B846F1}">
                      <asvg:svgBlip xmlns="" xmlns:asvg="http://schemas.microsoft.com/office/drawing/2016/SVG/main" r:embed="rId3"/>
                    </a:ext>
                  </a:extLst>
                </a:blip>
              </a:buBlip>
            </a:pPr>
            <a:r>
              <a:rPr lang="en-IN" sz="2000" dirty="0" smtClean="0"/>
              <a:t>Sample Code</a:t>
            </a:r>
          </a:p>
          <a:p>
            <a:pPr marL="461963" indent="-461963">
              <a:lnSpc>
                <a:spcPct val="150000"/>
              </a:lnSpc>
              <a:buBlip>
                <a:blip r:embed="rId2">
                  <a:extLst>
                    <a:ext uri="{96DAC541-7B7A-43D3-8B79-37D633B846F1}">
                      <asvg:svgBlip xmlns="" xmlns:asvg="http://schemas.microsoft.com/office/drawing/2016/SVG/main" r:embed="rId3"/>
                    </a:ext>
                  </a:extLst>
                </a:blip>
              </a:buBlip>
            </a:pPr>
            <a:r>
              <a:rPr lang="en-IN" sz="2000" dirty="0" smtClean="0"/>
              <a:t> </a:t>
            </a:r>
            <a:r>
              <a:rPr lang="en-IN" sz="2000" dirty="0" smtClean="0"/>
              <a:t>screenshots</a:t>
            </a:r>
          </a:p>
          <a:p>
            <a:pPr marL="461963" indent="-461963">
              <a:lnSpc>
                <a:spcPct val="150000"/>
              </a:lnSpc>
              <a:buBlip>
                <a:blip r:embed="rId2">
                  <a:extLst>
                    <a:ext uri="{96DAC541-7B7A-43D3-8B79-37D633B846F1}">
                      <asvg:svgBlip xmlns="" xmlns:asvg="http://schemas.microsoft.com/office/drawing/2016/SVG/main" r:embed="rId3"/>
                    </a:ext>
                  </a:extLst>
                </a:blip>
              </a:buBlip>
            </a:pPr>
            <a:r>
              <a:rPr lang="en-IN" sz="2000" dirty="0" smtClean="0"/>
              <a:t>Conclusion</a:t>
            </a:r>
          </a:p>
          <a:p>
            <a:pPr marL="461963" indent="-461963">
              <a:lnSpc>
                <a:spcPct val="150000"/>
              </a:lnSpc>
              <a:buBlip>
                <a:blip r:embed="rId2">
                  <a:extLst>
                    <a:ext uri="{96DAC541-7B7A-43D3-8B79-37D633B846F1}">
                      <asvg:svgBlip xmlns="" xmlns:asvg="http://schemas.microsoft.com/office/drawing/2016/SVG/main" r:embed="rId3"/>
                    </a:ext>
                  </a:extLst>
                </a:blip>
              </a:buBlip>
            </a:pPr>
            <a:r>
              <a:rPr lang="en-IN" sz="2000" dirty="0" smtClean="0"/>
              <a:t>References</a:t>
            </a:r>
            <a:endParaRPr lang="en-US" sz="2000" dirty="0"/>
          </a:p>
        </p:txBody>
      </p:sp>
    </p:spTree>
    <p:extLst>
      <p:ext uri="{BB962C8B-B14F-4D97-AF65-F5344CB8AC3E}">
        <p14:creationId xmlns="" xmlns:p14="http://schemas.microsoft.com/office/powerpoint/2010/main" val="53209461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712F030-1C44-476D-8E56-7D428F9EA593}"/>
              </a:ext>
            </a:extLst>
          </p:cNvPr>
          <p:cNvSpPr>
            <a:spLocks noGrp="1"/>
          </p:cNvSpPr>
          <p:nvPr>
            <p:ph type="title"/>
          </p:nvPr>
        </p:nvSpPr>
        <p:spPr/>
        <p:txBody>
          <a:bodyPr/>
          <a:lstStyle/>
          <a:p>
            <a:r>
              <a:rPr lang="en-IN" b="1" dirty="0" smtClean="0"/>
              <a:t>Xception </a:t>
            </a:r>
            <a:r>
              <a:rPr lang="en-IN" dirty="0" smtClean="0"/>
              <a:t/>
            </a:r>
            <a:br>
              <a:rPr lang="en-IN" dirty="0" smtClean="0"/>
            </a:br>
            <a:endParaRPr lang="en-IN" dirty="0"/>
          </a:p>
        </p:txBody>
      </p:sp>
      <p:sp>
        <p:nvSpPr>
          <p:cNvPr id="3" name="Content Placeholder 2">
            <a:extLst>
              <a:ext uri="{FF2B5EF4-FFF2-40B4-BE49-F238E27FC236}">
                <a16:creationId xmlns="" xmlns:a16="http://schemas.microsoft.com/office/drawing/2014/main" id="{E930D641-82D5-440C-8BFB-853825C296E8}"/>
              </a:ext>
            </a:extLst>
          </p:cNvPr>
          <p:cNvSpPr>
            <a:spLocks noGrp="1"/>
          </p:cNvSpPr>
          <p:nvPr>
            <p:ph idx="1"/>
          </p:nvPr>
        </p:nvSpPr>
        <p:spPr/>
        <p:txBody>
          <a:bodyPr>
            <a:normAutofit lnSpcReduction="10000"/>
          </a:bodyPr>
          <a:lstStyle/>
          <a:p>
            <a:pPr>
              <a:lnSpc>
                <a:spcPct val="150000"/>
              </a:lnSpc>
            </a:pPr>
            <a:r>
              <a:rPr lang="en-IN" sz="2400" dirty="0" smtClean="0">
                <a:latin typeface="Times New Roman" pitchFamily="18" charset="0"/>
                <a:cs typeface="Times New Roman" pitchFamily="18" charset="0"/>
              </a:rPr>
              <a:t>Xception </a:t>
            </a:r>
            <a:r>
              <a:rPr lang="en-IN" sz="2400" dirty="0">
                <a:latin typeface="Times New Roman" pitchFamily="18" charset="0"/>
                <a:cs typeface="Times New Roman" pitchFamily="18" charset="0"/>
              </a:rPr>
              <a:t>is a deep convolutional neural network architecture that involves Depth wise Separable Convolutions.</a:t>
            </a:r>
          </a:p>
          <a:p>
            <a:pPr marL="0" indent="0">
              <a:lnSpc>
                <a:spcPct val="150000"/>
              </a:lnSpc>
              <a:buNone/>
            </a:pPr>
            <a:endParaRPr lang="en-IN" sz="2400" dirty="0">
              <a:latin typeface="Times New Roman" pitchFamily="18" charset="0"/>
              <a:cs typeface="Times New Roman" pitchFamily="18" charset="0"/>
            </a:endParaRPr>
          </a:p>
          <a:p>
            <a:pPr>
              <a:lnSpc>
                <a:spcPct val="150000"/>
              </a:lnSpc>
            </a:pPr>
            <a:r>
              <a:rPr lang="en-IN" sz="2400" dirty="0">
                <a:latin typeface="Times New Roman" pitchFamily="18" charset="0"/>
                <a:cs typeface="Times New Roman" pitchFamily="18" charset="0"/>
              </a:rPr>
              <a:t> This observation leads them to propose a novel deep convolutional neural network architecture inspired by Inception, where Inception modules have been replaced with depth wise separable </a:t>
            </a:r>
            <a:r>
              <a:rPr lang="en-IN" sz="2400" dirty="0" smtClean="0">
                <a:latin typeface="Times New Roman" pitchFamily="18" charset="0"/>
                <a:cs typeface="Times New Roman" pitchFamily="18" charset="0"/>
              </a:rPr>
              <a:t>convolutions.</a:t>
            </a:r>
            <a:endParaRPr lang="en-IN" sz="2400" dirty="0">
              <a:latin typeface="Times New Roman" pitchFamily="18" charset="0"/>
              <a:cs typeface="Times New Roman" pitchFamily="18" charset="0"/>
            </a:endParaRPr>
          </a:p>
          <a:p>
            <a:pPr marL="0" indent="0">
              <a:lnSpc>
                <a:spcPct val="150000"/>
              </a:lnSpc>
              <a:buNone/>
            </a:pPr>
            <a:endParaRPr lang="en-IN" sz="2400" dirty="0">
              <a:latin typeface="Times New Roman" pitchFamily="18" charset="0"/>
              <a:cs typeface="Times New Roman" pitchFamily="18" charset="0"/>
            </a:endParaRPr>
          </a:p>
          <a:p>
            <a:pPr>
              <a:lnSpc>
                <a:spcPct val="150000"/>
              </a:lnSpc>
            </a:pPr>
            <a:r>
              <a:rPr lang="en-IN" sz="2400" dirty="0">
                <a:latin typeface="Times New Roman" pitchFamily="18" charset="0"/>
                <a:cs typeface="Times New Roman" pitchFamily="18" charset="0"/>
              </a:rPr>
              <a:t>Xception is a deep convolutional neural network architecture that involves Depth wise Separable Convolutions. It was developed by Google researchers.</a:t>
            </a:r>
          </a:p>
          <a:p>
            <a:pPr>
              <a:lnSpc>
                <a:spcPct val="150000"/>
              </a:lnSpc>
              <a:buNone/>
            </a:pPr>
            <a:endParaRPr lang="en-IN" sz="2400" dirty="0"/>
          </a:p>
        </p:txBody>
      </p:sp>
    </p:spTree>
    <p:extLst>
      <p:ext uri="{BB962C8B-B14F-4D97-AF65-F5344CB8AC3E}">
        <p14:creationId xmlns="" xmlns:p14="http://schemas.microsoft.com/office/powerpoint/2010/main" val="110736877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8F13ED-087B-43D9-A050-42A3EFB690E5}"/>
              </a:ext>
            </a:extLst>
          </p:cNvPr>
          <p:cNvSpPr>
            <a:spLocks noGrp="1"/>
          </p:cNvSpPr>
          <p:nvPr>
            <p:ph type="title"/>
          </p:nvPr>
        </p:nvSpPr>
        <p:spPr/>
        <p:txBody>
          <a:bodyPr/>
          <a:lstStyle/>
          <a:p>
            <a:r>
              <a:rPr lang="en-IN" dirty="0" smtClean="0"/>
              <a:t>Contd...</a:t>
            </a:r>
            <a:endParaRPr lang="en-IN" dirty="0"/>
          </a:p>
        </p:txBody>
      </p:sp>
      <p:sp>
        <p:nvSpPr>
          <p:cNvPr id="3" name="Content Placeholder 2">
            <a:extLst>
              <a:ext uri="{FF2B5EF4-FFF2-40B4-BE49-F238E27FC236}">
                <a16:creationId xmlns="" xmlns:a16="http://schemas.microsoft.com/office/drawing/2014/main" id="{EAAC9C71-531B-4DA0-B6E4-AED3392649EB}"/>
              </a:ext>
            </a:extLst>
          </p:cNvPr>
          <p:cNvSpPr>
            <a:spLocks noGrp="1"/>
          </p:cNvSpPr>
          <p:nvPr>
            <p:ph idx="1"/>
          </p:nvPr>
        </p:nvSpPr>
        <p:spPr/>
        <p:txBody>
          <a:bodyPr>
            <a:normAutofit fontScale="92500" lnSpcReduction="10000"/>
          </a:bodyPr>
          <a:lstStyle/>
          <a:p>
            <a:pPr>
              <a:lnSpc>
                <a:spcPct val="150000"/>
              </a:lnSpc>
            </a:pPr>
            <a:r>
              <a:rPr lang="en-IN" sz="2400" dirty="0">
                <a:latin typeface="Times New Roman" pitchFamily="18" charset="0"/>
                <a:cs typeface="Times New Roman" pitchFamily="18" charset="0"/>
              </a:rPr>
              <a:t>Google presented an interpretation of Inception modules in convolutional neural networks as being an intermediate step in-between regular convolution and the depth wise separable convolution operation (a depth wise convolution followed by a point wise convolution).</a:t>
            </a:r>
          </a:p>
          <a:p>
            <a:pPr>
              <a:lnSpc>
                <a:spcPct val="150000"/>
              </a:lnSpc>
            </a:pPr>
            <a:endParaRPr lang="en-IN" sz="2400" dirty="0">
              <a:latin typeface="Times New Roman" pitchFamily="18" charset="0"/>
              <a:cs typeface="Times New Roman" pitchFamily="18" charset="0"/>
            </a:endParaRPr>
          </a:p>
          <a:p>
            <a:pPr>
              <a:lnSpc>
                <a:spcPct val="150000"/>
              </a:lnSpc>
            </a:pPr>
            <a:r>
              <a:rPr lang="en-IN" sz="2400" dirty="0">
                <a:latin typeface="Times New Roman" pitchFamily="18" charset="0"/>
                <a:cs typeface="Times New Roman" pitchFamily="18" charset="0"/>
              </a:rPr>
              <a:t> In this light, a depth wise separable convolution can be understood as an Inception module with a maximally large number of towers.</a:t>
            </a:r>
          </a:p>
          <a:p>
            <a:pPr marL="0" indent="0">
              <a:lnSpc>
                <a:spcPct val="150000"/>
              </a:lnSpc>
              <a:buNone/>
            </a:pPr>
            <a:endParaRPr lang="en-IN" sz="2400" dirty="0">
              <a:latin typeface="Times New Roman" pitchFamily="18" charset="0"/>
              <a:cs typeface="Times New Roman" pitchFamily="18" charset="0"/>
            </a:endParaRPr>
          </a:p>
          <a:p>
            <a:pPr>
              <a:lnSpc>
                <a:spcPct val="150000"/>
              </a:lnSpc>
            </a:pPr>
            <a:r>
              <a:rPr lang="en-IN" sz="2400" dirty="0">
                <a:latin typeface="Times New Roman" pitchFamily="18" charset="0"/>
                <a:cs typeface="Times New Roman" pitchFamily="18" charset="0"/>
              </a:rPr>
              <a:t> This observation leads them to propose a novel deep convolutional neural network architecture inspired by Inception, where Inception modules have been replaced with depth wise separable </a:t>
            </a:r>
            <a:r>
              <a:rPr lang="en-IN" sz="2400" dirty="0" smtClean="0">
                <a:latin typeface="Times New Roman" pitchFamily="18" charset="0"/>
                <a:cs typeface="Times New Roman" pitchFamily="18" charset="0"/>
              </a:rPr>
              <a:t>convolutions.</a:t>
            </a:r>
            <a:endParaRPr lang="en-IN" sz="2400" dirty="0"/>
          </a:p>
          <a:p>
            <a:pPr>
              <a:lnSpc>
                <a:spcPct val="150000"/>
              </a:lnSpc>
            </a:pPr>
            <a:endParaRPr lang="en-IN" sz="2400" dirty="0"/>
          </a:p>
        </p:txBody>
      </p:sp>
    </p:spTree>
    <p:extLst>
      <p:ext uri="{BB962C8B-B14F-4D97-AF65-F5344CB8AC3E}">
        <p14:creationId xmlns="" xmlns:p14="http://schemas.microsoft.com/office/powerpoint/2010/main" val="19555915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Block diagram</a:t>
            </a:r>
            <a:endParaRPr lang="en-US" dirty="0"/>
          </a:p>
        </p:txBody>
      </p:sp>
      <p:pic>
        <p:nvPicPr>
          <p:cNvPr id="4" name="Content Placeholder 3" descr="Xception.png"/>
          <p:cNvPicPr>
            <a:picLocks noGrp="1" noChangeAspect="1"/>
          </p:cNvPicPr>
          <p:nvPr>
            <p:ph idx="1"/>
          </p:nvPr>
        </p:nvPicPr>
        <p:blipFill>
          <a:blip r:embed="rId2" cstate="print"/>
          <a:stretch>
            <a:fillRect/>
          </a:stretch>
        </p:blipFill>
        <p:spPr>
          <a:xfrm>
            <a:off x="2889651" y="1096963"/>
            <a:ext cx="7822397" cy="5395912"/>
          </a:xfr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Sample code for xception</a:t>
            </a:r>
            <a:endParaRPr lang="en-US" dirty="0"/>
          </a:p>
        </p:txBody>
      </p:sp>
      <p:sp>
        <p:nvSpPr>
          <p:cNvPr id="3" name="Content Placeholder 2"/>
          <p:cNvSpPr>
            <a:spLocks noGrp="1"/>
          </p:cNvSpPr>
          <p:nvPr>
            <p:ph idx="1"/>
          </p:nvPr>
        </p:nvSpPr>
        <p:spPr/>
        <p:txBody>
          <a:bodyPr>
            <a:normAutofit/>
          </a:bodyPr>
          <a:lstStyle/>
          <a:p>
            <a:pPr>
              <a:lnSpc>
                <a:spcPct val="150000"/>
              </a:lnSpc>
              <a:buNone/>
            </a:pPr>
            <a:r>
              <a:rPr lang="en-US" sz="2400" dirty="0" smtClean="0"/>
              <a:t>input = Input(shape = (299,299,3))</a:t>
            </a:r>
          </a:p>
          <a:p>
            <a:pPr>
              <a:lnSpc>
                <a:spcPct val="150000"/>
              </a:lnSpc>
              <a:buNone/>
            </a:pPr>
            <a:r>
              <a:rPr lang="en-US" sz="2400" dirty="0" smtClean="0"/>
              <a:t>x = entry_flow(input)</a:t>
            </a:r>
          </a:p>
          <a:p>
            <a:pPr>
              <a:lnSpc>
                <a:spcPct val="150000"/>
              </a:lnSpc>
              <a:buNone/>
            </a:pPr>
            <a:r>
              <a:rPr lang="en-US" sz="2400" dirty="0" smtClean="0"/>
              <a:t>x = middle_flow(x)</a:t>
            </a:r>
          </a:p>
          <a:p>
            <a:pPr>
              <a:lnSpc>
                <a:spcPct val="150000"/>
              </a:lnSpc>
              <a:buNone/>
            </a:pPr>
            <a:r>
              <a:rPr lang="en-US" sz="2400" dirty="0" smtClean="0"/>
              <a:t>output = exit_flow(x)</a:t>
            </a:r>
          </a:p>
          <a:p>
            <a:pPr>
              <a:lnSpc>
                <a:spcPct val="150000"/>
              </a:lnSpc>
              <a:buNone/>
            </a:pPr>
            <a:endParaRPr lang="en-US" sz="2400" dirty="0" smtClean="0"/>
          </a:p>
          <a:p>
            <a:pPr>
              <a:lnSpc>
                <a:spcPct val="150000"/>
              </a:lnSpc>
              <a:buNone/>
            </a:pPr>
            <a:r>
              <a:rPr lang="en-US" sz="2400" dirty="0" smtClean="0"/>
              <a:t>model = Model (inputs=input, outputs=output)</a:t>
            </a:r>
          </a:p>
          <a:p>
            <a:pPr>
              <a:lnSpc>
                <a:spcPct val="150000"/>
              </a:lnSpc>
              <a:buNone/>
            </a:pPr>
            <a:r>
              <a:rPr lang="en-US" sz="2400" dirty="0" smtClean="0"/>
              <a:t>model.summary()</a:t>
            </a:r>
            <a:endParaRPr lang="en-US" sz="2400"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Output Screenshots </a:t>
            </a:r>
            <a:endParaRPr lang="en-US" dirty="0"/>
          </a:p>
        </p:txBody>
      </p:sp>
      <p:sp>
        <p:nvSpPr>
          <p:cNvPr id="3" name="Content Placeholder 2"/>
          <p:cNvSpPr>
            <a:spLocks noGrp="1"/>
          </p:cNvSpPr>
          <p:nvPr>
            <p:ph idx="1"/>
          </p:nvPr>
        </p:nvSpPr>
        <p:spPr/>
        <p:txBody>
          <a:bodyPr/>
          <a:lstStyle/>
          <a:p>
            <a:pPr>
              <a:lnSpc>
                <a:spcPct val="150000"/>
              </a:lnSpc>
            </a:pPr>
            <a:r>
              <a:rPr lang="en-IN" sz="2000" b="1" dirty="0" smtClean="0"/>
              <a:t>Home:</a:t>
            </a:r>
            <a:r>
              <a:rPr lang="en-IN" sz="2000" dirty="0" smtClean="0"/>
              <a:t> In our project, we are classifying the presence of Skin Disease Classification, with the help of CNN and Transfer learning.</a:t>
            </a:r>
          </a:p>
          <a:p>
            <a:endParaRPr lang="en-US" dirty="0"/>
          </a:p>
        </p:txBody>
      </p:sp>
      <p:pic>
        <p:nvPicPr>
          <p:cNvPr id="4" name="Picture 3" descr="C:\Users\YMTS0427\Pictures\Screenshots\Screenshot (14).png"/>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2174875" y="2367808"/>
            <a:ext cx="7315200" cy="3323908"/>
          </a:xfrm>
          <a:prstGeom prst="rect">
            <a:avLst/>
          </a:prstGeom>
          <a:noFill/>
          <a:ln>
            <a:noFill/>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Contd...</a:t>
            </a:r>
            <a:endParaRPr lang="en-US" dirty="0"/>
          </a:p>
        </p:txBody>
      </p:sp>
      <p:sp>
        <p:nvSpPr>
          <p:cNvPr id="3" name="Content Placeholder 2"/>
          <p:cNvSpPr>
            <a:spLocks noGrp="1"/>
          </p:cNvSpPr>
          <p:nvPr>
            <p:ph idx="1"/>
          </p:nvPr>
        </p:nvSpPr>
        <p:spPr/>
        <p:txBody>
          <a:bodyPr/>
          <a:lstStyle/>
          <a:p>
            <a:pPr>
              <a:lnSpc>
                <a:spcPct val="150000"/>
              </a:lnSpc>
            </a:pPr>
            <a:r>
              <a:rPr lang="en-IN" sz="2400" b="1" dirty="0" smtClean="0"/>
              <a:t>About Project:</a:t>
            </a:r>
            <a:r>
              <a:rPr lang="en-IN" sz="2400" dirty="0" smtClean="0"/>
              <a:t> Here the user will get a </a:t>
            </a:r>
            <a:r>
              <a:rPr lang="en-IN" sz="2400" dirty="0" err="1" smtClean="0"/>
              <a:t>breif</a:t>
            </a:r>
            <a:r>
              <a:rPr lang="en-IN" sz="2400" dirty="0" smtClean="0"/>
              <a:t> idea about the project. </a:t>
            </a:r>
          </a:p>
          <a:p>
            <a:endParaRPr lang="en-US" dirty="0"/>
          </a:p>
        </p:txBody>
      </p:sp>
      <p:pic>
        <p:nvPicPr>
          <p:cNvPr id="4" name="Picture 3" descr="C:\Users\YMTS0427\Pictures\Screenshots\Screenshot (15).png"/>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2327275" y="1881716"/>
            <a:ext cx="7515225" cy="4191000"/>
          </a:xfrm>
          <a:prstGeom prst="rect">
            <a:avLst/>
          </a:prstGeom>
          <a:noFill/>
          <a:ln>
            <a:noFill/>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Contd...</a:t>
            </a:r>
            <a:endParaRPr lang="en-US" dirty="0"/>
          </a:p>
        </p:txBody>
      </p:sp>
      <p:sp>
        <p:nvSpPr>
          <p:cNvPr id="3" name="Content Placeholder 2"/>
          <p:cNvSpPr>
            <a:spLocks noGrp="1"/>
          </p:cNvSpPr>
          <p:nvPr>
            <p:ph idx="1"/>
          </p:nvPr>
        </p:nvSpPr>
        <p:spPr/>
        <p:txBody>
          <a:bodyPr/>
          <a:lstStyle/>
          <a:p>
            <a:r>
              <a:rPr lang="en-IN" dirty="0" smtClean="0"/>
              <a:t>Image Upload Page</a:t>
            </a:r>
          </a:p>
          <a:p>
            <a:endParaRPr lang="en-US" dirty="0"/>
          </a:p>
        </p:txBody>
      </p:sp>
      <p:pic>
        <p:nvPicPr>
          <p:cNvPr id="4" name="Picture 3" descr="C:\Users\YMTS0427\Pictures\Screenshots\Screenshot (19).png"/>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2301875" y="1974850"/>
            <a:ext cx="8001000" cy="4267200"/>
          </a:xfrm>
          <a:prstGeom prst="rect">
            <a:avLst/>
          </a:prstGeom>
          <a:noFill/>
          <a:ln>
            <a:noFill/>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idx="1"/>
          </p:nvPr>
        </p:nvSpPr>
        <p:spPr/>
        <p:txBody>
          <a:bodyPr/>
          <a:lstStyle/>
          <a:p>
            <a:r>
              <a:rPr lang="en-IN" dirty="0" smtClean="0"/>
              <a:t>Actinic </a:t>
            </a:r>
            <a:r>
              <a:rPr lang="en-IN" dirty="0" err="1" smtClean="0"/>
              <a:t>Keratoses</a:t>
            </a:r>
            <a:endParaRPr lang="en-IN" dirty="0" smtClean="0"/>
          </a:p>
          <a:p>
            <a:endParaRPr lang="en-US" dirty="0"/>
          </a:p>
        </p:txBody>
      </p:sp>
      <p:pic>
        <p:nvPicPr>
          <p:cNvPr id="10" name="Content Placeholder 5" descr="C:\Users\YMTS0427\Pictures\Screenshots\Screenshot (20).png"/>
          <p:cNvPicPr>
            <a:picLocks/>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752600" y="1896534"/>
            <a:ext cx="9782704" cy="3385608"/>
          </a:xfrm>
          <a:prstGeom prst="rect">
            <a:avLst/>
          </a:prstGeom>
          <a:noFill/>
          <a:ln>
            <a:noFill/>
          </a:ln>
        </p:spPr>
      </p:pic>
      <p:sp>
        <p:nvSpPr>
          <p:cNvPr id="11" name="Title 10"/>
          <p:cNvSpPr>
            <a:spLocks noGrp="1"/>
          </p:cNvSpPr>
          <p:nvPr>
            <p:ph type="title"/>
          </p:nvPr>
        </p:nvSpPr>
        <p:spPr/>
        <p:txBody>
          <a:bodyPr/>
          <a:lstStyle/>
          <a:p>
            <a:r>
              <a:rPr lang="en-IN" dirty="0" smtClean="0"/>
              <a:t>Contd...</a:t>
            </a:r>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IN" dirty="0" smtClean="0"/>
              <a:t>Basal cell carcinoma</a:t>
            </a:r>
          </a:p>
          <a:p>
            <a:pPr>
              <a:buNone/>
            </a:pPr>
            <a:endParaRPr lang="en-US" dirty="0"/>
          </a:p>
        </p:txBody>
      </p:sp>
      <p:pic>
        <p:nvPicPr>
          <p:cNvPr id="4" name="Picture 3" descr="C:\Users\YMTS0427\Pictures\Screenshots\Screenshot (21).png"/>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2404533" y="1752600"/>
            <a:ext cx="7110941" cy="3905250"/>
          </a:xfrm>
          <a:prstGeom prst="rect">
            <a:avLst/>
          </a:prstGeom>
          <a:noFill/>
          <a:ln>
            <a:noFill/>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Contd..</a:t>
            </a:r>
            <a:endParaRPr lang="en-US" dirty="0"/>
          </a:p>
        </p:txBody>
      </p:sp>
      <p:sp>
        <p:nvSpPr>
          <p:cNvPr id="3" name="Content Placeholder 2"/>
          <p:cNvSpPr>
            <a:spLocks noGrp="1"/>
          </p:cNvSpPr>
          <p:nvPr>
            <p:ph idx="1"/>
          </p:nvPr>
        </p:nvSpPr>
        <p:spPr/>
        <p:txBody>
          <a:bodyPr/>
          <a:lstStyle/>
          <a:p>
            <a:r>
              <a:rPr lang="en-IN" dirty="0" smtClean="0"/>
              <a:t>Benign </a:t>
            </a:r>
            <a:r>
              <a:rPr lang="en-IN" dirty="0" err="1" smtClean="0"/>
              <a:t>keratosis</a:t>
            </a:r>
            <a:r>
              <a:rPr lang="en-IN" dirty="0" smtClean="0"/>
              <a:t>-like lesions</a:t>
            </a:r>
          </a:p>
          <a:p>
            <a:endParaRPr lang="en-US" dirty="0"/>
          </a:p>
        </p:txBody>
      </p:sp>
      <p:pic>
        <p:nvPicPr>
          <p:cNvPr id="4" name="Picture 3" descr="C:\Users\YMTS0427\Pictures\Screenshots\Screenshot (22).png"/>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031067" y="1778000"/>
            <a:ext cx="6789207" cy="3879850"/>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9E232F6-FBCB-466E-BBD9-82200D06C6BD}"/>
              </a:ext>
            </a:extLst>
          </p:cNvPr>
          <p:cNvSpPr>
            <a:spLocks noGrp="1"/>
          </p:cNvSpPr>
          <p:nvPr>
            <p:ph type="title"/>
          </p:nvPr>
        </p:nvSpPr>
        <p:spPr/>
        <p:txBody>
          <a:bodyPr/>
          <a:lstStyle/>
          <a:p>
            <a:r>
              <a:rPr lang="en-US" dirty="0"/>
              <a:t>Introduction</a:t>
            </a:r>
            <a:endParaRPr lang="en-IN" dirty="0"/>
          </a:p>
        </p:txBody>
      </p:sp>
      <p:sp>
        <p:nvSpPr>
          <p:cNvPr id="7" name="Content Placeholder 2">
            <a:extLst>
              <a:ext uri="{FF2B5EF4-FFF2-40B4-BE49-F238E27FC236}">
                <a16:creationId xmlns="" xmlns:a16="http://schemas.microsoft.com/office/drawing/2014/main" id="{976B8D83-EFA6-44E5-B29B-2EB0E663ADD3}"/>
              </a:ext>
            </a:extLst>
          </p:cNvPr>
          <p:cNvSpPr>
            <a:spLocks noGrp="1"/>
          </p:cNvSpPr>
          <p:nvPr>
            <p:ph idx="1"/>
          </p:nvPr>
        </p:nvSpPr>
        <p:spPr>
          <a:xfrm>
            <a:off x="199505" y="1097279"/>
            <a:ext cx="11779135" cy="5394960"/>
          </a:xfrm>
        </p:spPr>
        <p:txBody>
          <a:bodyPr>
            <a:normAutofit/>
          </a:bodyPr>
          <a:lstStyle/>
          <a:p>
            <a:pPr marL="457200" indent="-457200">
              <a:lnSpc>
                <a:spcPct val="150000"/>
              </a:lnSpc>
            </a:pPr>
            <a:r>
              <a:rPr lang="en-IN" sz="2000" dirty="0"/>
              <a:t>Skin types of diseases are most common among the globe, as people get skin disease due to inheritance, environmental factors. In many cases people ignore the impact of skin disease at the early stage. </a:t>
            </a:r>
          </a:p>
          <a:p>
            <a:pPr marL="457200" indent="-457200">
              <a:lnSpc>
                <a:spcPct val="150000"/>
              </a:lnSpc>
            </a:pPr>
            <a:endParaRPr lang="en-IN" sz="2000" dirty="0"/>
          </a:p>
          <a:p>
            <a:pPr marL="457200" indent="-457200">
              <a:lnSpc>
                <a:spcPct val="150000"/>
              </a:lnSpc>
            </a:pPr>
            <a:r>
              <a:rPr lang="en-US" sz="2000" dirty="0"/>
              <a:t>If diagnosed in later stages. However, if the skin disease is detected at early stages then the survival rate is nearly 97% in order to prevent from cancer.</a:t>
            </a:r>
          </a:p>
          <a:p>
            <a:pPr marL="457200" indent="-457200">
              <a:lnSpc>
                <a:spcPct val="150000"/>
              </a:lnSpc>
            </a:pPr>
            <a:endParaRPr lang="en-US" sz="2000" dirty="0"/>
          </a:p>
          <a:p>
            <a:pPr>
              <a:lnSpc>
                <a:spcPct val="150000"/>
              </a:lnSpc>
            </a:pPr>
            <a:r>
              <a:rPr lang="en-US" sz="2000" dirty="0"/>
              <a:t>It is found that  a skilled dermatologist usually follows a series of steps: </a:t>
            </a:r>
          </a:p>
          <a:p>
            <a:pPr lvl="1">
              <a:lnSpc>
                <a:spcPct val="150000"/>
              </a:lnSpc>
            </a:pPr>
            <a:r>
              <a:rPr lang="en-US" sz="1800" dirty="0"/>
              <a:t>starting with naked eye observation of suspected lesions, </a:t>
            </a:r>
          </a:p>
          <a:p>
            <a:pPr lvl="1">
              <a:lnSpc>
                <a:spcPct val="150000"/>
              </a:lnSpc>
            </a:pPr>
            <a:r>
              <a:rPr lang="en-US" sz="1800" dirty="0"/>
              <a:t> dermoscopy (magnifying lesions microscopically) and followed by biopsy. This would consume time and the patient may advance to later stages.</a:t>
            </a:r>
          </a:p>
          <a:p>
            <a:pPr marL="457200" indent="-457200">
              <a:lnSpc>
                <a:spcPct val="150000"/>
              </a:lnSpc>
            </a:pPr>
            <a:endParaRPr lang="en-US" sz="2000" dirty="0"/>
          </a:p>
          <a:p>
            <a:pPr marL="457200" indent="-457200">
              <a:lnSpc>
                <a:spcPct val="150000"/>
              </a:lnSpc>
            </a:pPr>
            <a:endParaRPr lang="en-IN" sz="2000" dirty="0"/>
          </a:p>
          <a:p>
            <a:pPr marL="457200" indent="-457200">
              <a:lnSpc>
                <a:spcPct val="150000"/>
              </a:lnSpc>
            </a:pPr>
            <a:endParaRPr lang="en-US" sz="2000" dirty="0"/>
          </a:p>
        </p:txBody>
      </p:sp>
    </p:spTree>
    <p:extLst>
      <p:ext uri="{BB962C8B-B14F-4D97-AF65-F5344CB8AC3E}">
        <p14:creationId xmlns="" xmlns:p14="http://schemas.microsoft.com/office/powerpoint/2010/main" val="413548179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Conclusion</a:t>
            </a:r>
            <a:endParaRPr lang="en-US" dirty="0"/>
          </a:p>
        </p:txBody>
      </p:sp>
      <p:sp>
        <p:nvSpPr>
          <p:cNvPr id="3" name="Content Placeholder 2"/>
          <p:cNvSpPr>
            <a:spLocks noGrp="1"/>
          </p:cNvSpPr>
          <p:nvPr>
            <p:ph idx="1"/>
          </p:nvPr>
        </p:nvSpPr>
        <p:spPr/>
        <p:txBody>
          <a:bodyPr>
            <a:normAutofit/>
          </a:bodyPr>
          <a:lstStyle/>
          <a:p>
            <a:pPr>
              <a:lnSpc>
                <a:spcPct val="200000"/>
              </a:lnSpc>
            </a:pPr>
            <a:r>
              <a:rPr lang="en-IN" sz="2000" dirty="0" smtClean="0"/>
              <a:t>In this project we have successfully classified the images of Identification of Skin Diseases, are affected with the using the deep learning and Transfer learning. </a:t>
            </a:r>
          </a:p>
          <a:p>
            <a:pPr>
              <a:lnSpc>
                <a:spcPct val="200000"/>
              </a:lnSpc>
            </a:pPr>
            <a:r>
              <a:rPr lang="en-IN" sz="2000" dirty="0" smtClean="0"/>
              <a:t>Here, we have considered the dataset of ham10000 images which will be of different types Diseases and trained using CNN along with some ResNet50 and </a:t>
            </a:r>
            <a:r>
              <a:rPr lang="en-IN" sz="2000" dirty="0" err="1" smtClean="0"/>
              <a:t>Xception</a:t>
            </a:r>
            <a:r>
              <a:rPr lang="en-IN" sz="2000" dirty="0" smtClean="0"/>
              <a:t>  transfer learning method. After the training we have tested by uploading the image and classified it.</a:t>
            </a:r>
          </a:p>
          <a:p>
            <a:pPr>
              <a:lnSpc>
                <a:spcPct val="200000"/>
              </a:lnSpc>
            </a:pPr>
            <a:endParaRPr lang="en-US" sz="2000"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Future Scope</a:t>
            </a:r>
            <a:endParaRPr lang="en-US" dirty="0"/>
          </a:p>
        </p:txBody>
      </p:sp>
      <p:sp>
        <p:nvSpPr>
          <p:cNvPr id="3" name="Content Placeholder 2"/>
          <p:cNvSpPr>
            <a:spLocks noGrp="1"/>
          </p:cNvSpPr>
          <p:nvPr>
            <p:ph idx="1"/>
          </p:nvPr>
        </p:nvSpPr>
        <p:spPr/>
        <p:txBody>
          <a:bodyPr/>
          <a:lstStyle/>
          <a:p>
            <a:pPr>
              <a:lnSpc>
                <a:spcPct val="200000"/>
              </a:lnSpc>
            </a:pPr>
            <a:r>
              <a:rPr lang="en-IN" sz="2400" dirty="0" smtClean="0"/>
              <a:t>This can be utilized in future to classify the types of different Diseases to prevent the Precautions to the patients.</a:t>
            </a:r>
          </a:p>
          <a:p>
            <a:pPr>
              <a:lnSpc>
                <a:spcPct val="150000"/>
              </a:lnSpc>
            </a:pPr>
            <a:r>
              <a:rPr lang="en-US" sz="3600" dirty="0" smtClean="0"/>
              <a:t>Motivation </a:t>
            </a:r>
            <a:endParaRPr lang="en-US" sz="2400" dirty="0" smtClean="0"/>
          </a:p>
          <a:p>
            <a:pPr lvl="1">
              <a:lnSpc>
                <a:spcPct val="150000"/>
              </a:lnSpc>
            </a:pPr>
            <a:r>
              <a:rPr lang="en-US" sz="2000" dirty="0" smtClean="0"/>
              <a:t> To develop a solution that can help dermatologists better support their diagnostic accuracy by ensembling contextual images and patient-level information, reducing the variance of predictions from the model.</a:t>
            </a:r>
          </a:p>
          <a:p>
            <a:pPr>
              <a:lnSpc>
                <a:spcPct val="200000"/>
              </a:lnSpc>
            </a:pPr>
            <a:endParaRPr lang="en-IN" sz="2400" dirty="0" smtClean="0"/>
          </a:p>
          <a:p>
            <a:pPr>
              <a:lnSpc>
                <a:spcPct val="200000"/>
              </a:lnSpc>
            </a:pPr>
            <a:endParaRPr lang="en-US"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3571C01-5208-489A-A3A6-AF3CB24A4AB4}"/>
              </a:ext>
            </a:extLst>
          </p:cNvPr>
          <p:cNvSpPr>
            <a:spLocks noGrp="1"/>
          </p:cNvSpPr>
          <p:nvPr>
            <p:ph type="title"/>
          </p:nvPr>
        </p:nvSpPr>
        <p:spPr/>
        <p:txBody>
          <a:bodyPr/>
          <a:lstStyle/>
          <a:p>
            <a:r>
              <a:rPr lang="en-IN" dirty="0"/>
              <a:t>Base Paper Reference</a:t>
            </a:r>
          </a:p>
        </p:txBody>
      </p:sp>
      <p:sp>
        <p:nvSpPr>
          <p:cNvPr id="3" name="Content Placeholder 2">
            <a:extLst>
              <a:ext uri="{FF2B5EF4-FFF2-40B4-BE49-F238E27FC236}">
                <a16:creationId xmlns="" xmlns:a16="http://schemas.microsoft.com/office/drawing/2014/main" id="{2C39AA8B-A301-49BF-9DA8-22F614053810}"/>
              </a:ext>
            </a:extLst>
          </p:cNvPr>
          <p:cNvSpPr>
            <a:spLocks noGrp="1"/>
          </p:cNvSpPr>
          <p:nvPr>
            <p:ph idx="1"/>
          </p:nvPr>
        </p:nvSpPr>
        <p:spPr/>
        <p:txBody>
          <a:bodyPr>
            <a:normAutofit lnSpcReduction="10000"/>
          </a:bodyPr>
          <a:lstStyle/>
          <a:p>
            <a:pPr marL="577850" indent="-577850">
              <a:lnSpc>
                <a:spcPct val="150000"/>
              </a:lnSpc>
              <a:buNone/>
            </a:pPr>
            <a:r>
              <a:rPr lang="en-US" sz="2000" dirty="0"/>
              <a:t>[1]. Srividhya, Sujatha, Ponmagal, Durgadevi, Madheshwaran, </a:t>
            </a:r>
            <a:r>
              <a:rPr lang="en-US" sz="2000" dirty="0">
                <a:hlinkClick r:id="rId2" action="ppaction://hlinkfile"/>
              </a:rPr>
              <a:t>“</a:t>
            </a:r>
            <a:r>
              <a:rPr lang="en-US" sz="2000" i="1" dirty="0">
                <a:hlinkClick r:id="rId2" action="ppaction://hlinkfile"/>
              </a:rPr>
              <a:t>Detection and Categorization of Skin lesions using deep learning neural networks</a:t>
            </a:r>
            <a:r>
              <a:rPr lang="en-US" sz="2000" dirty="0"/>
              <a:t>” </a:t>
            </a:r>
            <a:r>
              <a:rPr lang="en-US" sz="2000" i="1" dirty="0"/>
              <a:t>ScienceDirect where the paper published</a:t>
            </a:r>
            <a:r>
              <a:rPr lang="en-US" sz="2000" dirty="0"/>
              <a:t>, </a:t>
            </a:r>
            <a:r>
              <a:rPr lang="it-IT" sz="2000" dirty="0"/>
              <a:t>Procedia Computer Science 171 (2020) 1726–1735</a:t>
            </a:r>
          </a:p>
          <a:p>
            <a:pPr marL="577850" indent="-577850">
              <a:lnSpc>
                <a:spcPct val="150000"/>
              </a:lnSpc>
              <a:buNone/>
            </a:pPr>
            <a:r>
              <a:rPr lang="it-IT" sz="2000" dirty="0"/>
              <a:t>[2]. </a:t>
            </a:r>
            <a:r>
              <a:rPr lang="en-US" sz="2000" dirty="0"/>
              <a:t>Hoshyar, Al-Jumaily, &amp; Hoshyar, </a:t>
            </a:r>
            <a:r>
              <a:rPr lang="en-US" sz="2000" i="1" dirty="0">
                <a:hlinkClick r:id="rId3" action="ppaction://hlinkfile"/>
              </a:rPr>
              <a:t>“The Beneficial Techniques in Preprocessing Step of Skin Cancer”</a:t>
            </a:r>
            <a:r>
              <a:rPr lang="en-US" sz="2000" i="1" dirty="0"/>
              <a:t>,ScienceDirect where the paper published ,</a:t>
            </a:r>
            <a:r>
              <a:rPr lang="it-IT" sz="2000" dirty="0"/>
              <a:t> Procedia Computer Science 42 ( 2014 ) 25 – 31</a:t>
            </a:r>
          </a:p>
          <a:p>
            <a:pPr marL="577850" indent="-577850">
              <a:lnSpc>
                <a:spcPct val="150000"/>
              </a:lnSpc>
              <a:buNone/>
            </a:pPr>
            <a:r>
              <a:rPr lang="it-IT" sz="2000" dirty="0"/>
              <a:t>[3].</a:t>
            </a:r>
            <a:r>
              <a:rPr lang="en-US" sz="2000" dirty="0"/>
              <a:t> Kadampur &amp; Al Riyaee, </a:t>
            </a:r>
            <a:r>
              <a:rPr lang="en-US" sz="2000" i="1" dirty="0">
                <a:hlinkClick r:id="rId4" action="ppaction://hlinkfile"/>
              </a:rPr>
              <a:t>“Skin cancer detection: Applying a deep learning based model driven”</a:t>
            </a:r>
            <a:r>
              <a:rPr lang="en-US" sz="2000" i="1" dirty="0"/>
              <a:t>,ScienceDirect where the paper published,</a:t>
            </a:r>
            <a:r>
              <a:rPr lang="en-US" sz="2000" dirty="0"/>
              <a:t>2020</a:t>
            </a:r>
          </a:p>
          <a:p>
            <a:pPr marL="577850" indent="-577850">
              <a:lnSpc>
                <a:spcPct val="150000"/>
              </a:lnSpc>
              <a:buNone/>
            </a:pPr>
            <a:r>
              <a:rPr lang="en-IN" sz="2000" dirty="0"/>
              <a:t>[4].</a:t>
            </a:r>
            <a:r>
              <a:rPr lang="en-US" sz="2000" dirty="0"/>
              <a:t> Nawal Soliman ALKolifi ALEnezi,</a:t>
            </a:r>
            <a:r>
              <a:rPr lang="en-US" sz="2000" i="1" dirty="0"/>
              <a:t> “</a:t>
            </a:r>
            <a:r>
              <a:rPr lang="en-US" sz="2000" i="1" dirty="0">
                <a:hlinkClick r:id="rId5" action="ppaction://hlinkfile"/>
              </a:rPr>
              <a:t>A Method Of Skin Disease Detection Using Image Processing And Machine Learning</a:t>
            </a:r>
            <a:r>
              <a:rPr lang="en-US" sz="2000" dirty="0"/>
              <a:t>”,</a:t>
            </a:r>
            <a:r>
              <a:rPr lang="en-US" sz="2000" i="1" dirty="0"/>
              <a:t> </a:t>
            </a:r>
            <a:r>
              <a:rPr lang="en-US" sz="2000" dirty="0"/>
              <a:t>ScienceDirect where the paper published,2020</a:t>
            </a:r>
          </a:p>
          <a:p>
            <a:pPr marL="577850" indent="-577850">
              <a:lnSpc>
                <a:spcPct val="150000"/>
              </a:lnSpc>
              <a:buNone/>
            </a:pPr>
            <a:r>
              <a:rPr lang="en-IN" sz="2000" dirty="0"/>
              <a:t>[5].</a:t>
            </a:r>
            <a:r>
              <a:rPr lang="en-US" sz="2000" dirty="0"/>
              <a:t> Li-sheng Wei , Quan Gan, and Tao Ji,</a:t>
            </a:r>
            <a:r>
              <a:rPr lang="en-US" sz="2000" i="1" dirty="0"/>
              <a:t> “</a:t>
            </a:r>
            <a:r>
              <a:rPr lang="en-US" sz="2000" i="1" dirty="0">
                <a:hlinkClick r:id="rId6" action="ppaction://hlinkfile"/>
              </a:rPr>
              <a:t>Skin Disease Recognition Method Based on Image Color and Texture Features</a:t>
            </a:r>
            <a:r>
              <a:rPr lang="en-US" sz="2000" i="1" dirty="0"/>
              <a:t>”,</a:t>
            </a:r>
            <a:r>
              <a:rPr lang="en-US" sz="2000" dirty="0"/>
              <a:t>Research article at Hindawi.pubished in 2018</a:t>
            </a:r>
          </a:p>
          <a:p>
            <a:pPr marL="577850" indent="-577850">
              <a:lnSpc>
                <a:spcPct val="150000"/>
              </a:lnSpc>
              <a:buNone/>
            </a:pPr>
            <a:endParaRPr lang="en-US" sz="2000" dirty="0"/>
          </a:p>
          <a:p>
            <a:pPr marL="577850" indent="-577850">
              <a:lnSpc>
                <a:spcPct val="150000"/>
              </a:lnSpc>
              <a:buNone/>
            </a:pPr>
            <a:endParaRPr lang="en-US" sz="2000" dirty="0"/>
          </a:p>
          <a:p>
            <a:pPr marL="577850" indent="-577850">
              <a:lnSpc>
                <a:spcPct val="150000"/>
              </a:lnSpc>
              <a:buNone/>
            </a:pPr>
            <a:endParaRPr lang="en-US" sz="2000" dirty="0"/>
          </a:p>
          <a:p>
            <a:pPr marL="577850" indent="-577850">
              <a:lnSpc>
                <a:spcPct val="150000"/>
              </a:lnSpc>
              <a:buNone/>
            </a:pPr>
            <a:endParaRPr lang="it-IT" sz="2000" i="1" dirty="0"/>
          </a:p>
          <a:p>
            <a:pPr marL="577850" indent="-577850">
              <a:lnSpc>
                <a:spcPct val="150000"/>
              </a:lnSpc>
              <a:buNone/>
            </a:pPr>
            <a:endParaRPr lang="en-IN" sz="2000" dirty="0"/>
          </a:p>
        </p:txBody>
      </p:sp>
    </p:spTree>
    <p:extLst>
      <p:ext uri="{BB962C8B-B14F-4D97-AF65-F5344CB8AC3E}">
        <p14:creationId xmlns="" xmlns:p14="http://schemas.microsoft.com/office/powerpoint/2010/main" val="78875496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603859"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Thank You!!!</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 xmlns:p14="http://schemas.microsoft.com/office/powerpoint/2010/main" val="624965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31"/>
          <p:cNvSpPr>
            <a:spLocks noGrp="1"/>
          </p:cNvSpPr>
          <p:nvPr>
            <p:ph type="title"/>
          </p:nvPr>
        </p:nvSpPr>
        <p:spPr/>
        <p:txBody>
          <a:bodyPr/>
          <a:lstStyle/>
          <a:p>
            <a:r>
              <a:rPr lang="en-IN" dirty="0"/>
              <a:t>Reference images for Disease Detection</a:t>
            </a:r>
            <a:endParaRPr lang="en-US" dirty="0"/>
          </a:p>
        </p:txBody>
      </p:sp>
      <p:pic>
        <p:nvPicPr>
          <p:cNvPr id="5" name="Picture 4" descr="images_cancer.png"/>
          <p:cNvPicPr>
            <a:picLocks noChangeAspect="1"/>
          </p:cNvPicPr>
          <p:nvPr/>
        </p:nvPicPr>
        <p:blipFill>
          <a:blip r:embed="rId2" cstate="print"/>
          <a:stretch>
            <a:fillRect/>
          </a:stretch>
        </p:blipFill>
        <p:spPr>
          <a:xfrm>
            <a:off x="3547533" y="1014590"/>
            <a:ext cx="5215467" cy="5233809"/>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Contd...</a:t>
            </a:r>
            <a:endParaRPr lang="en-US" dirty="0"/>
          </a:p>
        </p:txBody>
      </p:sp>
      <p:sp>
        <p:nvSpPr>
          <p:cNvPr id="3" name="Content Placeholder 2"/>
          <p:cNvSpPr>
            <a:spLocks noGrp="1"/>
          </p:cNvSpPr>
          <p:nvPr>
            <p:ph idx="1"/>
          </p:nvPr>
        </p:nvSpPr>
        <p:spPr/>
        <p:txBody>
          <a:bodyPr>
            <a:normAutofit/>
          </a:bodyPr>
          <a:lstStyle/>
          <a:p>
            <a:pPr>
              <a:lnSpc>
                <a:spcPct val="150000"/>
              </a:lnSpc>
            </a:pPr>
            <a:r>
              <a:rPr lang="en-US" sz="2400" dirty="0"/>
              <a:t>In such process, the accuracy of diagnostics is not always acceptable and involves some errors. </a:t>
            </a:r>
          </a:p>
          <a:p>
            <a:pPr>
              <a:lnSpc>
                <a:spcPct val="150000"/>
              </a:lnSpc>
            </a:pPr>
            <a:r>
              <a:rPr lang="en-US" sz="2400" dirty="0"/>
              <a:t>Therefore, high performance computer aided diagnostic systems help the physicians to avoid misdiagnosis.</a:t>
            </a:r>
          </a:p>
          <a:p>
            <a:pPr>
              <a:lnSpc>
                <a:spcPct val="150000"/>
              </a:lnSpc>
            </a:pPr>
            <a:r>
              <a:rPr lang="en-US" sz="2400" dirty="0"/>
              <a:t> The common approaches to skin lesion early detection include different steps:</a:t>
            </a:r>
          </a:p>
          <a:p>
            <a:pPr lvl="1">
              <a:lnSpc>
                <a:spcPct val="150000"/>
              </a:lnSpc>
            </a:pPr>
            <a:r>
              <a:rPr lang="en-US" sz="2000" dirty="0"/>
              <a:t> Preprocessing, Segmentation, Feature extraction and Classification </a:t>
            </a:r>
          </a:p>
          <a:p>
            <a:pPr lvl="1">
              <a:lnSpc>
                <a:spcPct val="150000"/>
              </a:lnSpc>
            </a:pPr>
            <a:r>
              <a:rPr lang="en-US" sz="2000" dirty="0"/>
              <a:t> The output of each step is the input of next step, all steps have an important role to avoid misdiagnosis. </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Existing System</a:t>
            </a:r>
            <a:endParaRPr lang="en-US" dirty="0"/>
          </a:p>
        </p:txBody>
      </p:sp>
      <p:sp>
        <p:nvSpPr>
          <p:cNvPr id="3" name="Content Placeholder 2"/>
          <p:cNvSpPr>
            <a:spLocks noGrp="1"/>
          </p:cNvSpPr>
          <p:nvPr>
            <p:ph idx="1"/>
          </p:nvPr>
        </p:nvSpPr>
        <p:spPr/>
        <p:txBody>
          <a:bodyPr>
            <a:normAutofit/>
          </a:bodyPr>
          <a:lstStyle/>
          <a:p>
            <a:pPr>
              <a:lnSpc>
                <a:spcPct val="150000"/>
              </a:lnSpc>
            </a:pPr>
            <a:r>
              <a:rPr lang="en-IN" sz="2400" dirty="0"/>
              <a:t>This model emphasizes an existing method that which is designed using the some of the algorithms of deep learning. </a:t>
            </a:r>
          </a:p>
          <a:p>
            <a:pPr>
              <a:lnSpc>
                <a:spcPct val="150000"/>
              </a:lnSpc>
            </a:pPr>
            <a:endParaRPr lang="en-IN" sz="2400" dirty="0"/>
          </a:p>
          <a:p>
            <a:pPr>
              <a:lnSpc>
                <a:spcPct val="150000"/>
              </a:lnSpc>
            </a:pPr>
            <a:r>
              <a:rPr lang="en-IN" sz="2400" dirty="0"/>
              <a:t>Here the process is performed using the ANN methods, which is one of the Machine Learning methods, but this could not get the high accuracy.</a:t>
            </a:r>
            <a:endParaRPr lang="en-US" sz="2400" dirty="0"/>
          </a:p>
          <a:p>
            <a:pPr>
              <a:lnSpc>
                <a:spcPct val="150000"/>
              </a:lnSpc>
            </a:pPr>
            <a:endParaRPr lang="en-US" sz="24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703C8ED-E8F7-40CD-8D41-BF01C7A7853D}"/>
              </a:ext>
            </a:extLst>
          </p:cNvPr>
          <p:cNvSpPr>
            <a:spLocks noGrp="1"/>
          </p:cNvSpPr>
          <p:nvPr>
            <p:ph type="title"/>
          </p:nvPr>
        </p:nvSpPr>
        <p:spPr/>
        <p:txBody>
          <a:bodyPr/>
          <a:lstStyle/>
          <a:p>
            <a:r>
              <a:rPr lang="en-US" dirty="0"/>
              <a:t>Proposed System</a:t>
            </a:r>
            <a:endParaRPr lang="en-IN" dirty="0"/>
          </a:p>
        </p:txBody>
      </p:sp>
      <p:sp>
        <p:nvSpPr>
          <p:cNvPr id="7" name="Content Placeholder 2">
            <a:extLst>
              <a:ext uri="{FF2B5EF4-FFF2-40B4-BE49-F238E27FC236}">
                <a16:creationId xmlns="" xmlns:a16="http://schemas.microsoft.com/office/drawing/2014/main" id="{2798DA22-7CB2-43B1-8B38-789CEC28484F}"/>
              </a:ext>
            </a:extLst>
          </p:cNvPr>
          <p:cNvSpPr>
            <a:spLocks noGrp="1"/>
          </p:cNvSpPr>
          <p:nvPr>
            <p:ph idx="1"/>
          </p:nvPr>
        </p:nvSpPr>
        <p:spPr>
          <a:xfrm>
            <a:off x="199505" y="1097279"/>
            <a:ext cx="11779135" cy="5394960"/>
          </a:xfrm>
        </p:spPr>
        <p:txBody>
          <a:bodyPr>
            <a:normAutofit/>
          </a:bodyPr>
          <a:lstStyle/>
          <a:p>
            <a:pPr marL="457200" indent="-457200">
              <a:lnSpc>
                <a:spcPct val="150000"/>
              </a:lnSpc>
            </a:pPr>
            <a:r>
              <a:rPr lang="en-IN" sz="2000" dirty="0"/>
              <a:t>In proposed method we are performing the classification of either the Skin Disease identification using Convolution Neural Network (CNN) of deep learning along with the transfer learning methods. As image analysis based approaches for skin disease classification. </a:t>
            </a:r>
          </a:p>
          <a:p>
            <a:pPr marL="457200" indent="-457200">
              <a:lnSpc>
                <a:spcPct val="150000"/>
              </a:lnSpc>
            </a:pPr>
            <a:endParaRPr lang="en-IN" sz="2000" dirty="0"/>
          </a:p>
          <a:p>
            <a:pPr marL="457200" indent="-457200">
              <a:lnSpc>
                <a:spcPct val="150000"/>
              </a:lnSpc>
            </a:pPr>
            <a:r>
              <a:rPr lang="en-IN" sz="2000" dirty="0"/>
              <a:t>Hence, proper classification is important for the proper nutrition that which will be possible by using our proposed method. </a:t>
            </a:r>
            <a:endParaRPr lang="en-US" sz="2000" dirty="0"/>
          </a:p>
        </p:txBody>
      </p:sp>
    </p:spTree>
    <p:extLst>
      <p:ext uri="{BB962C8B-B14F-4D97-AF65-F5344CB8AC3E}">
        <p14:creationId xmlns="" xmlns:p14="http://schemas.microsoft.com/office/powerpoint/2010/main" val="34650846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614B1F9-5637-475E-835E-7AA9BC8EA59B}"/>
              </a:ext>
            </a:extLst>
          </p:cNvPr>
          <p:cNvSpPr>
            <a:spLocks noGrp="1"/>
          </p:cNvSpPr>
          <p:nvPr>
            <p:ph type="title"/>
          </p:nvPr>
        </p:nvSpPr>
        <p:spPr/>
        <p:txBody>
          <a:bodyPr/>
          <a:lstStyle/>
          <a:p>
            <a:r>
              <a:rPr lang="en-IN" dirty="0"/>
              <a:t>Literature Survey</a:t>
            </a:r>
          </a:p>
        </p:txBody>
      </p:sp>
      <p:sp>
        <p:nvSpPr>
          <p:cNvPr id="7" name="Content Placeholder 2">
            <a:extLst>
              <a:ext uri="{FF2B5EF4-FFF2-40B4-BE49-F238E27FC236}">
                <a16:creationId xmlns="" xmlns:a16="http://schemas.microsoft.com/office/drawing/2014/main" id="{2BEC2D36-50F9-4370-AFEE-D4A7BC21DD9F}"/>
              </a:ext>
            </a:extLst>
          </p:cNvPr>
          <p:cNvSpPr>
            <a:spLocks noGrp="1"/>
          </p:cNvSpPr>
          <p:nvPr>
            <p:ph idx="1"/>
          </p:nvPr>
        </p:nvSpPr>
        <p:spPr>
          <a:xfrm>
            <a:off x="199505" y="1097279"/>
            <a:ext cx="11779135" cy="5394960"/>
          </a:xfrm>
        </p:spPr>
        <p:txBody>
          <a:bodyPr>
            <a:normAutofit/>
          </a:bodyPr>
          <a:lstStyle/>
          <a:p>
            <a:pPr marL="457200" indent="-457200">
              <a:lnSpc>
                <a:spcPct val="150000"/>
              </a:lnSpc>
            </a:pPr>
            <a:r>
              <a:rPr lang="en-US" sz="2400" dirty="0">
                <a:hlinkClick r:id="rId2" action="ppaction://hlinkfile"/>
              </a:rPr>
              <a:t>[1](Srividhya, Sujatha, Ponmagal, Durgadevi, Madheshwaran, et al., 2020)</a:t>
            </a:r>
            <a:r>
              <a:rPr lang="en-US" sz="2400" dirty="0"/>
              <a:t>Machine learning based on the </a:t>
            </a:r>
            <a:r>
              <a:rPr lang="en-US" sz="2400" b="1" dirty="0">
                <a:ln>
                  <a:solidFill>
                    <a:srgbClr val="FFFF00"/>
                  </a:solidFill>
                </a:ln>
              </a:rPr>
              <a:t>high-performance image </a:t>
            </a:r>
            <a:r>
              <a:rPr lang="en-US" sz="2400" dirty="0"/>
              <a:t>is used to detect skin cancer that achieved good efficiency in identification. However, </a:t>
            </a:r>
            <a:r>
              <a:rPr lang="en-US" sz="2400" b="1" dirty="0">
                <a:ln>
                  <a:solidFill>
                    <a:srgbClr val="FFFF00"/>
                  </a:solidFill>
                </a:ln>
              </a:rPr>
              <a:t>the accuracy of the model can be increased by extracting more features and sensitivity is more </a:t>
            </a:r>
            <a:r>
              <a:rPr lang="en-US" sz="2400" b="1" dirty="0" smtClean="0">
                <a:ln>
                  <a:solidFill>
                    <a:srgbClr val="FFFF00"/>
                  </a:solidFill>
                </a:ln>
              </a:rPr>
              <a:t>deviated</a:t>
            </a:r>
            <a:r>
              <a:rPr lang="en-US" sz="2400" dirty="0" smtClean="0"/>
              <a:t>.</a:t>
            </a:r>
            <a:endParaRPr lang="en-US" sz="2400" dirty="0"/>
          </a:p>
          <a:p>
            <a:pPr marL="457200" indent="-457200">
              <a:lnSpc>
                <a:spcPct val="150000"/>
              </a:lnSpc>
              <a:buFont typeface="Wingdings" panose="05000000000000000000" pitchFamily="2" charset="2"/>
              <a:buChar char="Ø"/>
            </a:pPr>
            <a:endParaRPr lang="en-US" sz="2400" dirty="0"/>
          </a:p>
          <a:p>
            <a:pPr marL="457200" indent="-457200">
              <a:lnSpc>
                <a:spcPct val="150000"/>
              </a:lnSpc>
            </a:pPr>
            <a:r>
              <a:rPr lang="en-US" sz="2400" dirty="0"/>
              <a:t>[2]In </a:t>
            </a:r>
            <a:r>
              <a:rPr lang="en-US" sz="2400" dirty="0">
                <a:hlinkClick r:id="rId3" action="ppaction://hlinkfile"/>
              </a:rPr>
              <a:t>(Hoshyar, Al-Jumaily, &amp; Hoshyar, 2014)</a:t>
            </a:r>
            <a:r>
              <a:rPr lang="en-US" sz="2400" dirty="0"/>
              <a:t> the author proposed a method using </a:t>
            </a:r>
            <a:r>
              <a:rPr lang="en-US" sz="2400" b="1" dirty="0">
                <a:ln>
                  <a:solidFill>
                    <a:srgbClr val="FFFF00"/>
                  </a:solidFill>
                </a:ln>
              </a:rPr>
              <a:t>image processing steps that helps to increase the detection accuracy of skin cancer</a:t>
            </a:r>
            <a:r>
              <a:rPr lang="en-US" sz="2400" b="1" dirty="0"/>
              <a:t>.</a:t>
            </a:r>
            <a:r>
              <a:rPr lang="en-US" sz="2400" dirty="0"/>
              <a:t> However, they could not narrate a specific model that can efficiently detect cancer.</a:t>
            </a:r>
          </a:p>
        </p:txBody>
      </p:sp>
    </p:spTree>
    <p:extLst>
      <p:ext uri="{BB962C8B-B14F-4D97-AF65-F5344CB8AC3E}">
        <p14:creationId xmlns="" xmlns:p14="http://schemas.microsoft.com/office/powerpoint/2010/main" val="102155310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Contd....</a:t>
            </a:r>
            <a:endParaRPr lang="en-US" dirty="0"/>
          </a:p>
        </p:txBody>
      </p:sp>
      <p:sp>
        <p:nvSpPr>
          <p:cNvPr id="3" name="Content Placeholder 2"/>
          <p:cNvSpPr>
            <a:spLocks noGrp="1"/>
          </p:cNvSpPr>
          <p:nvPr>
            <p:ph idx="1"/>
          </p:nvPr>
        </p:nvSpPr>
        <p:spPr/>
        <p:txBody>
          <a:bodyPr>
            <a:normAutofit/>
          </a:bodyPr>
          <a:lstStyle/>
          <a:p>
            <a:pPr>
              <a:lnSpc>
                <a:spcPct val="150000"/>
              </a:lnSpc>
            </a:pPr>
            <a:r>
              <a:rPr lang="en-US" sz="2000" dirty="0" smtClean="0">
                <a:hlinkClick r:id="rId2" action="ppaction://hlinkfile"/>
              </a:rPr>
              <a:t>[3] Nawal Soliman ALKolifi ALEnezi,</a:t>
            </a:r>
            <a:r>
              <a:rPr lang="en-US" sz="2000" dirty="0" smtClean="0"/>
              <a:t> This work contributes in the research of skin disease detection. We proposed an image processing-based method to detect skin diseases. </a:t>
            </a:r>
            <a:r>
              <a:rPr lang="en-US" sz="2000" b="1" dirty="0" smtClean="0">
                <a:ln>
                  <a:solidFill>
                    <a:srgbClr val="FFFF00"/>
                  </a:solidFill>
                </a:ln>
              </a:rPr>
              <a:t>This method takes the digital image of disease effect skin area, then use image analysis to identify the type of disease. Our proposed approach is simple, fast and does not require expensive equipment other than a camera and a computer(ALEXNET).</a:t>
            </a:r>
            <a:endParaRPr lang="en-IN" sz="2000" b="1" dirty="0" smtClean="0">
              <a:ln>
                <a:solidFill>
                  <a:srgbClr val="FFFF00"/>
                </a:solidFill>
              </a:ln>
            </a:endParaRPr>
          </a:p>
          <a:p>
            <a:pPr>
              <a:lnSpc>
                <a:spcPct val="150000"/>
              </a:lnSpc>
            </a:pPr>
            <a:r>
              <a:rPr lang="en-US" sz="2000" dirty="0" smtClean="0">
                <a:hlinkClick r:id="rId3" action="ppaction://hlinkfile"/>
              </a:rPr>
              <a:t>[4] Li-sheng Wei , Quan Gan, and Tao Ji</a:t>
            </a:r>
            <a:r>
              <a:rPr lang="en-US" sz="2000" dirty="0" smtClean="0"/>
              <a:t>, the method of grey-level co-occurrence matrix (GLCM) was introduced to segment images of skin disease. The texture and color features of diﬀerent skin disease images could be obtained accurately. Finally, </a:t>
            </a:r>
            <a:r>
              <a:rPr lang="en-US" sz="2000" b="1" dirty="0" smtClean="0">
                <a:ln>
                  <a:solidFill>
                    <a:srgbClr val="FFFF00"/>
                  </a:solidFill>
                </a:ln>
              </a:rPr>
              <a:t>by using the support vector machine (SVM) classiﬁcation method, three types of skin diseases were identiﬁed</a:t>
            </a:r>
            <a:r>
              <a:rPr lang="en-US" sz="2000" dirty="0" smtClean="0"/>
              <a:t>. The experimental results demonstrate the eﬀectiveness and feasibility of the proposed method.</a:t>
            </a:r>
          </a:p>
          <a:p>
            <a:pPr>
              <a:lnSpc>
                <a:spcPct val="150000"/>
              </a:lnSpc>
              <a:buNone/>
            </a:pPr>
            <a:endParaRPr lang="en-US" sz="2000" dirty="0" smtClean="0"/>
          </a:p>
          <a:p>
            <a:pPr>
              <a:lnSpc>
                <a:spcPct val="150000"/>
              </a:lnSpc>
            </a:pPr>
            <a:endParaRPr lang="en-US" sz="20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11161</TotalTime>
  <Words>1490</Words>
  <Application>Microsoft Office PowerPoint</Application>
  <PresentationFormat>Custom</PresentationFormat>
  <Paragraphs>162</Paragraphs>
  <Slides>33</Slides>
  <Notes>0</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Custom Design</vt:lpstr>
      <vt:lpstr>Slide 1</vt:lpstr>
      <vt:lpstr>Contents</vt:lpstr>
      <vt:lpstr>Introduction</vt:lpstr>
      <vt:lpstr>Reference images for Disease Detection</vt:lpstr>
      <vt:lpstr>Contd...</vt:lpstr>
      <vt:lpstr>Existing System</vt:lpstr>
      <vt:lpstr>Proposed System</vt:lpstr>
      <vt:lpstr>Literature Survey</vt:lpstr>
      <vt:lpstr>Contd....</vt:lpstr>
      <vt:lpstr>Problem Definition</vt:lpstr>
      <vt:lpstr>Requirements</vt:lpstr>
      <vt:lpstr>UML  Diagram</vt:lpstr>
      <vt:lpstr>DataFlow Diagram</vt:lpstr>
      <vt:lpstr>Implementation</vt:lpstr>
      <vt:lpstr>Contd…</vt:lpstr>
      <vt:lpstr>Sample code</vt:lpstr>
      <vt:lpstr>ResNet50 </vt:lpstr>
      <vt:lpstr>Contd…</vt:lpstr>
      <vt:lpstr>Sample code</vt:lpstr>
      <vt:lpstr>Xception  </vt:lpstr>
      <vt:lpstr>Contd...</vt:lpstr>
      <vt:lpstr>Block diagram</vt:lpstr>
      <vt:lpstr>Sample code for xception</vt:lpstr>
      <vt:lpstr>Output Screenshots </vt:lpstr>
      <vt:lpstr>Contd...</vt:lpstr>
      <vt:lpstr>Contd...</vt:lpstr>
      <vt:lpstr>Contd...</vt:lpstr>
      <vt:lpstr>Slide 28</vt:lpstr>
      <vt:lpstr>Contd..</vt:lpstr>
      <vt:lpstr>Conclusion</vt:lpstr>
      <vt:lpstr>Future Scope</vt:lpstr>
      <vt:lpstr>Base Paper Reference</vt:lpstr>
      <vt:lpstr>Slide 33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venkatesh k</dc:creator>
  <cp:lastModifiedBy>Windows User</cp:lastModifiedBy>
  <cp:revision>193</cp:revision>
  <dcterms:created xsi:type="dcterms:W3CDTF">2019-06-11T05:35:51Z</dcterms:created>
  <dcterms:modified xsi:type="dcterms:W3CDTF">2022-06-27T16:46:03Z</dcterms:modified>
</cp:coreProperties>
</file>

<file path=docProps/thumbnail.jpeg>
</file>